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73"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0" r:id="rId17"/>
    <p:sldId id="271" r:id="rId18"/>
    <p:sldId id="272" r:id="rId19"/>
  </p:sldIdLst>
  <p:sldSz cx="9144000" cy="5143500" type="screen16x9"/>
  <p:notesSz cx="7004050" cy="9290050"/>
  <p:embeddedFontLst>
    <p:embeddedFont>
      <p:font typeface="Inter" panose="02000503000000020004" pitchFamily="2" charset="0"/>
      <p:regular r:id="rId21"/>
      <p:bold r:id="rId22"/>
      <p:italic r:id="rId23"/>
      <p:boldItalic r:id="rId24"/>
    </p:embeddedFont>
    <p:embeddedFont>
      <p:font typeface="Inter SemiBold" panose="02000503000000020004" pitchFamily="2" charset="0"/>
      <p:regular r:id="rId25"/>
      <p:bold r:id="rId26"/>
      <p:italic r:id="rId27"/>
      <p:boldItalic r:id="rId28"/>
    </p:embeddedFont>
    <p:embeddedFont>
      <p:font typeface="Oswald" pitchFamily="2" charset="77"/>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Janies" initials="" lastIdx="6" clrIdx="0"/>
  <p:cmAuthor id="1" name="Sayal Guirales Medr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C57BF8-7C70-4D1B-A75D-1FEA0EFAE33B}" v="4" dt="2025-08-08T15:48:19.507"/>
  </p1510:revLst>
</p1510:revInfo>
</file>

<file path=ppt/tableStyles.xml><?xml version="1.0" encoding="utf-8"?>
<a:tblStyleLst xmlns:a="http://schemas.openxmlformats.org/drawingml/2006/main" def="{5DDE1F6C-1873-4C9F-AC08-CE2E5E8FAC22}">
  <a:tblStyle styleId="{5DDE1F6C-1873-4C9F-AC08-CE2E5E8FAC2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5"/>
    <p:restoredTop sz="94418" autoAdjust="0"/>
  </p:normalViewPr>
  <p:slideViewPr>
    <p:cSldViewPr snapToGrid="0">
      <p:cViewPr varScale="1">
        <p:scale>
          <a:sx n="136" d="100"/>
          <a:sy n="136" d="100"/>
        </p:scale>
        <p:origin x="86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al Guirales" userId="c74bb96b5f2f7438" providerId="LiveId" clId="{05F0A95F-2512-431B-A5C7-0C7EBA68AF5C}"/>
    <pc:docChg chg="custSel addSld delSld modSld">
      <pc:chgData name="Sayal Guirales" userId="c74bb96b5f2f7438" providerId="LiveId" clId="{05F0A95F-2512-431B-A5C7-0C7EBA68AF5C}" dt="2025-07-23T00:51:08.914" v="71" actId="20577"/>
      <pc:docMkLst>
        <pc:docMk/>
      </pc:docMkLst>
      <pc:sldChg chg="del">
        <pc:chgData name="Sayal Guirales" userId="c74bb96b5f2f7438" providerId="LiveId" clId="{05F0A95F-2512-431B-A5C7-0C7EBA68AF5C}" dt="2025-07-23T00:21:29.643" v="14" actId="2696"/>
        <pc:sldMkLst>
          <pc:docMk/>
          <pc:sldMk cId="0" sldId="256"/>
        </pc:sldMkLst>
      </pc:sldChg>
      <pc:sldChg chg="modSp mod">
        <pc:chgData name="Sayal Guirales" userId="c74bb96b5f2f7438" providerId="LiveId" clId="{05F0A95F-2512-431B-A5C7-0C7EBA68AF5C}" dt="2025-07-23T00:35:50.659" v="34" actId="1076"/>
        <pc:sldMkLst>
          <pc:docMk/>
          <pc:sldMk cId="0" sldId="257"/>
        </pc:sldMkLst>
        <pc:spChg chg="mod">
          <ac:chgData name="Sayal Guirales" userId="c74bb96b5f2f7438" providerId="LiveId" clId="{05F0A95F-2512-431B-A5C7-0C7EBA68AF5C}" dt="2025-07-23T00:21:21.758" v="1" actId="27636"/>
          <ac:spMkLst>
            <pc:docMk/>
            <pc:sldMk cId="0" sldId="257"/>
            <ac:spMk id="68" creationId="{00000000-0000-0000-0000-000000000000}"/>
          </ac:spMkLst>
        </pc:spChg>
        <pc:spChg chg="mod">
          <ac:chgData name="Sayal Guirales" userId="c74bb96b5f2f7438" providerId="LiveId" clId="{05F0A95F-2512-431B-A5C7-0C7EBA68AF5C}" dt="2025-07-23T00:22:15.719" v="15" actId="12"/>
          <ac:spMkLst>
            <pc:docMk/>
            <pc:sldMk cId="0" sldId="257"/>
            <ac:spMk id="69" creationId="{00000000-0000-0000-0000-000000000000}"/>
          </ac:spMkLst>
        </pc:spChg>
        <pc:spChg chg="mod">
          <ac:chgData name="Sayal Guirales" userId="c74bb96b5f2f7438" providerId="LiveId" clId="{05F0A95F-2512-431B-A5C7-0C7EBA68AF5C}" dt="2025-07-23T00:35:50.659" v="34" actId="1076"/>
          <ac:spMkLst>
            <pc:docMk/>
            <pc:sldMk cId="0" sldId="257"/>
            <ac:spMk id="70" creationId="{00000000-0000-0000-0000-000000000000}"/>
          </ac:spMkLst>
        </pc:spChg>
      </pc:sldChg>
      <pc:sldChg chg="modSp mod">
        <pc:chgData name="Sayal Guirales" userId="c74bb96b5f2f7438" providerId="LiveId" clId="{05F0A95F-2512-431B-A5C7-0C7EBA68AF5C}" dt="2025-07-23T00:21:21.759" v="2" actId="27636"/>
        <pc:sldMkLst>
          <pc:docMk/>
          <pc:sldMk cId="0" sldId="258"/>
        </pc:sldMkLst>
        <pc:spChg chg="mod">
          <ac:chgData name="Sayal Guirales" userId="c74bb96b5f2f7438" providerId="LiveId" clId="{05F0A95F-2512-431B-A5C7-0C7EBA68AF5C}" dt="2025-07-23T00:21:21.759" v="2" actId="27636"/>
          <ac:spMkLst>
            <pc:docMk/>
            <pc:sldMk cId="0" sldId="258"/>
            <ac:spMk id="77" creationId="{00000000-0000-0000-0000-000000000000}"/>
          </ac:spMkLst>
        </pc:spChg>
      </pc:sldChg>
      <pc:sldChg chg="modSp mod modNotesTx">
        <pc:chgData name="Sayal Guirales" userId="c74bb96b5f2f7438" providerId="LiveId" clId="{05F0A95F-2512-431B-A5C7-0C7EBA68AF5C}" dt="2025-07-23T00:51:08.914" v="71" actId="20577"/>
        <pc:sldMkLst>
          <pc:docMk/>
          <pc:sldMk cId="0" sldId="259"/>
        </pc:sldMkLst>
        <pc:spChg chg="mod">
          <ac:chgData name="Sayal Guirales" userId="c74bb96b5f2f7438" providerId="LiveId" clId="{05F0A95F-2512-431B-A5C7-0C7EBA68AF5C}" dt="2025-07-23T00:21:21.760" v="3" actId="27636"/>
          <ac:spMkLst>
            <pc:docMk/>
            <pc:sldMk cId="0" sldId="259"/>
            <ac:spMk id="88" creationId="{00000000-0000-0000-0000-000000000000}"/>
          </ac:spMkLst>
        </pc:spChg>
      </pc:sldChg>
      <pc:sldChg chg="modSp mod">
        <pc:chgData name="Sayal Guirales" userId="c74bb96b5f2f7438" providerId="LiveId" clId="{05F0A95F-2512-431B-A5C7-0C7EBA68AF5C}" dt="2025-07-23T00:22:46.669" v="19" actId="14100"/>
        <pc:sldMkLst>
          <pc:docMk/>
          <pc:sldMk cId="0" sldId="261"/>
        </pc:sldMkLst>
        <pc:spChg chg="mod">
          <ac:chgData name="Sayal Guirales" userId="c74bb96b5f2f7438" providerId="LiveId" clId="{05F0A95F-2512-431B-A5C7-0C7EBA68AF5C}" dt="2025-07-23T00:22:46.669" v="19" actId="14100"/>
          <ac:spMkLst>
            <pc:docMk/>
            <pc:sldMk cId="0" sldId="261"/>
            <ac:spMk id="110" creationId="{00000000-0000-0000-0000-000000000000}"/>
          </ac:spMkLst>
        </pc:spChg>
      </pc:sldChg>
      <pc:sldChg chg="modSp mod">
        <pc:chgData name="Sayal Guirales" userId="c74bb96b5f2f7438" providerId="LiveId" clId="{05F0A95F-2512-431B-A5C7-0C7EBA68AF5C}" dt="2025-07-23T00:21:21.765" v="5" actId="27636"/>
        <pc:sldMkLst>
          <pc:docMk/>
          <pc:sldMk cId="0" sldId="263"/>
        </pc:sldMkLst>
        <pc:spChg chg="mod">
          <ac:chgData name="Sayal Guirales" userId="c74bb96b5f2f7438" providerId="LiveId" clId="{05F0A95F-2512-431B-A5C7-0C7EBA68AF5C}" dt="2025-07-23T00:21:21.765" v="5" actId="27636"/>
          <ac:spMkLst>
            <pc:docMk/>
            <pc:sldMk cId="0" sldId="263"/>
            <ac:spMk id="128" creationId="{00000000-0000-0000-0000-000000000000}"/>
          </ac:spMkLst>
        </pc:spChg>
      </pc:sldChg>
      <pc:sldChg chg="modSp mod">
        <pc:chgData name="Sayal Guirales" userId="c74bb96b5f2f7438" providerId="LiveId" clId="{05F0A95F-2512-431B-A5C7-0C7EBA68AF5C}" dt="2025-07-23T00:23:02.186" v="22" actId="14100"/>
        <pc:sldMkLst>
          <pc:docMk/>
          <pc:sldMk cId="0" sldId="264"/>
        </pc:sldMkLst>
        <pc:spChg chg="mod">
          <ac:chgData name="Sayal Guirales" userId="c74bb96b5f2f7438" providerId="LiveId" clId="{05F0A95F-2512-431B-A5C7-0C7EBA68AF5C}" dt="2025-07-23T00:23:02.186" v="22" actId="14100"/>
          <ac:spMkLst>
            <pc:docMk/>
            <pc:sldMk cId="0" sldId="264"/>
            <ac:spMk id="135" creationId="{00000000-0000-0000-0000-000000000000}"/>
          </ac:spMkLst>
        </pc:spChg>
      </pc:sldChg>
      <pc:sldChg chg="modSp mod">
        <pc:chgData name="Sayal Guirales" userId="c74bb96b5f2f7438" providerId="LiveId" clId="{05F0A95F-2512-431B-A5C7-0C7EBA68AF5C}" dt="2025-07-23T00:23:12.656" v="29" actId="20577"/>
        <pc:sldMkLst>
          <pc:docMk/>
          <pc:sldMk cId="0" sldId="265"/>
        </pc:sldMkLst>
        <pc:spChg chg="mod">
          <ac:chgData name="Sayal Guirales" userId="c74bb96b5f2f7438" providerId="LiveId" clId="{05F0A95F-2512-431B-A5C7-0C7EBA68AF5C}" dt="2025-07-23T00:23:12.656" v="29" actId="20577"/>
          <ac:spMkLst>
            <pc:docMk/>
            <pc:sldMk cId="0" sldId="265"/>
            <ac:spMk id="141" creationId="{00000000-0000-0000-0000-000000000000}"/>
          </ac:spMkLst>
        </pc:spChg>
      </pc:sldChg>
      <pc:sldChg chg="modSp mod">
        <pc:chgData name="Sayal Guirales" userId="c74bb96b5f2f7438" providerId="LiveId" clId="{05F0A95F-2512-431B-A5C7-0C7EBA68AF5C}" dt="2025-07-23T00:23:20.704" v="30" actId="14100"/>
        <pc:sldMkLst>
          <pc:docMk/>
          <pc:sldMk cId="0" sldId="266"/>
        </pc:sldMkLst>
        <pc:spChg chg="mod">
          <ac:chgData name="Sayal Guirales" userId="c74bb96b5f2f7438" providerId="LiveId" clId="{05F0A95F-2512-431B-A5C7-0C7EBA68AF5C}" dt="2025-07-23T00:23:20.704" v="30" actId="14100"/>
          <ac:spMkLst>
            <pc:docMk/>
            <pc:sldMk cId="0" sldId="266"/>
            <ac:spMk id="147" creationId="{00000000-0000-0000-0000-000000000000}"/>
          </ac:spMkLst>
        </pc:spChg>
      </pc:sldChg>
      <pc:sldChg chg="modSp mod">
        <pc:chgData name="Sayal Guirales" userId="c74bb96b5f2f7438" providerId="LiveId" clId="{05F0A95F-2512-431B-A5C7-0C7EBA68AF5C}" dt="2025-07-23T00:21:21.771" v="9" actId="27636"/>
        <pc:sldMkLst>
          <pc:docMk/>
          <pc:sldMk cId="0" sldId="267"/>
        </pc:sldMkLst>
        <pc:spChg chg="mod">
          <ac:chgData name="Sayal Guirales" userId="c74bb96b5f2f7438" providerId="LiveId" clId="{05F0A95F-2512-431B-A5C7-0C7EBA68AF5C}" dt="2025-07-23T00:21:21.771" v="9" actId="27636"/>
          <ac:spMkLst>
            <pc:docMk/>
            <pc:sldMk cId="0" sldId="267"/>
            <ac:spMk id="157" creationId="{00000000-0000-0000-0000-000000000000}"/>
          </ac:spMkLst>
        </pc:spChg>
      </pc:sldChg>
      <pc:sldChg chg="modSp mod">
        <pc:chgData name="Sayal Guirales" userId="c74bb96b5f2f7438" providerId="LiveId" clId="{05F0A95F-2512-431B-A5C7-0C7EBA68AF5C}" dt="2025-07-23T00:21:21.772" v="10" actId="27636"/>
        <pc:sldMkLst>
          <pc:docMk/>
          <pc:sldMk cId="0" sldId="268"/>
        </pc:sldMkLst>
        <pc:spChg chg="mod">
          <ac:chgData name="Sayal Guirales" userId="c74bb96b5f2f7438" providerId="LiveId" clId="{05F0A95F-2512-431B-A5C7-0C7EBA68AF5C}" dt="2025-07-23T00:21:21.772" v="10" actId="27636"/>
          <ac:spMkLst>
            <pc:docMk/>
            <pc:sldMk cId="0" sldId="268"/>
            <ac:spMk id="166" creationId="{00000000-0000-0000-0000-000000000000}"/>
          </ac:spMkLst>
        </pc:spChg>
      </pc:sldChg>
      <pc:sldChg chg="modSp mod modNotesTx">
        <pc:chgData name="Sayal Guirales" userId="c74bb96b5f2f7438" providerId="LiveId" clId="{05F0A95F-2512-431B-A5C7-0C7EBA68AF5C}" dt="2025-07-23T00:25:40.379" v="32" actId="12"/>
        <pc:sldMkLst>
          <pc:docMk/>
          <pc:sldMk cId="0" sldId="269"/>
        </pc:sldMkLst>
        <pc:spChg chg="mod">
          <ac:chgData name="Sayal Guirales" userId="c74bb96b5f2f7438" providerId="LiveId" clId="{05F0A95F-2512-431B-A5C7-0C7EBA68AF5C}" dt="2025-07-23T00:21:21.773" v="11" actId="27636"/>
          <ac:spMkLst>
            <pc:docMk/>
            <pc:sldMk cId="0" sldId="269"/>
            <ac:spMk id="172" creationId="{00000000-0000-0000-0000-000000000000}"/>
          </ac:spMkLst>
        </pc:spChg>
        <pc:spChg chg="mod">
          <ac:chgData name="Sayal Guirales" userId="c74bb96b5f2f7438" providerId="LiveId" clId="{05F0A95F-2512-431B-A5C7-0C7EBA68AF5C}" dt="2025-07-23T00:23:36.823" v="31" actId="12"/>
          <ac:spMkLst>
            <pc:docMk/>
            <pc:sldMk cId="0" sldId="269"/>
            <ac:spMk id="173" creationId="{00000000-0000-0000-0000-000000000000}"/>
          </ac:spMkLst>
        </pc:spChg>
      </pc:sldChg>
      <pc:sldChg chg="modSp mod">
        <pc:chgData name="Sayal Guirales" userId="c74bb96b5f2f7438" providerId="LiveId" clId="{05F0A95F-2512-431B-A5C7-0C7EBA68AF5C}" dt="2025-07-23T00:21:21.775" v="12" actId="27636"/>
        <pc:sldMkLst>
          <pc:docMk/>
          <pc:sldMk cId="0" sldId="270"/>
        </pc:sldMkLst>
        <pc:spChg chg="mod">
          <ac:chgData name="Sayal Guirales" userId="c74bb96b5f2f7438" providerId="LiveId" clId="{05F0A95F-2512-431B-A5C7-0C7EBA68AF5C}" dt="2025-07-23T00:21:21.775" v="12" actId="27636"/>
          <ac:spMkLst>
            <pc:docMk/>
            <pc:sldMk cId="0" sldId="270"/>
            <ac:spMk id="178" creationId="{00000000-0000-0000-0000-000000000000}"/>
          </ac:spMkLst>
        </pc:spChg>
      </pc:sldChg>
      <pc:sldChg chg="modSp mod">
        <pc:chgData name="Sayal Guirales" userId="c74bb96b5f2f7438" providerId="LiveId" clId="{05F0A95F-2512-431B-A5C7-0C7EBA68AF5C}" dt="2025-07-23T00:21:21.776" v="13" actId="27636"/>
        <pc:sldMkLst>
          <pc:docMk/>
          <pc:sldMk cId="0" sldId="271"/>
        </pc:sldMkLst>
        <pc:spChg chg="mod">
          <ac:chgData name="Sayal Guirales" userId="c74bb96b5f2f7438" providerId="LiveId" clId="{05F0A95F-2512-431B-A5C7-0C7EBA68AF5C}" dt="2025-07-23T00:21:21.776" v="13" actId="27636"/>
          <ac:spMkLst>
            <pc:docMk/>
            <pc:sldMk cId="0" sldId="271"/>
            <ac:spMk id="184" creationId="{00000000-0000-0000-0000-000000000000}"/>
          </ac:spMkLst>
        </pc:spChg>
      </pc:sldChg>
      <pc:sldChg chg="delSp add mod">
        <pc:chgData name="Sayal Guirales" userId="c74bb96b5f2f7438" providerId="LiveId" clId="{05F0A95F-2512-431B-A5C7-0C7EBA68AF5C}" dt="2025-07-23T00:35:39.053" v="33" actId="478"/>
        <pc:sldMkLst>
          <pc:docMk/>
          <pc:sldMk cId="0" sldId="273"/>
        </pc:sldMkLst>
      </pc:sldChg>
    </pc:docChg>
  </pc:docChgLst>
  <pc:docChgLst>
    <pc:chgData name="Sayal Guirales" userId="c74bb96b5f2f7438" providerId="LiveId" clId="{BDC57BF8-7C70-4D1B-A75D-1FEA0EFAE33B}"/>
    <pc:docChg chg="custSel addSld delSld modSld modNotesMaster">
      <pc:chgData name="Sayal Guirales" userId="c74bb96b5f2f7438" providerId="LiveId" clId="{BDC57BF8-7C70-4D1B-A75D-1FEA0EFAE33B}" dt="2025-08-08T16:49:13.530" v="55" actId="729"/>
      <pc:docMkLst>
        <pc:docMk/>
      </pc:docMkLst>
      <pc:sldChg chg="modSp mod modNotes">
        <pc:chgData name="Sayal Guirales" userId="c74bb96b5f2f7438" providerId="LiveId" clId="{BDC57BF8-7C70-4D1B-A75D-1FEA0EFAE33B}" dt="2025-08-08T15:46:17.029" v="36"/>
        <pc:sldMkLst>
          <pc:docMk/>
          <pc:sldMk cId="0" sldId="257"/>
        </pc:sldMkLst>
        <pc:spChg chg="mod">
          <ac:chgData name="Sayal Guirales" userId="c74bb96b5f2f7438" providerId="LiveId" clId="{BDC57BF8-7C70-4D1B-A75D-1FEA0EFAE33B}" dt="2025-08-08T15:39:31.657" v="14" actId="27636"/>
          <ac:spMkLst>
            <pc:docMk/>
            <pc:sldMk cId="0" sldId="257"/>
            <ac:spMk id="68" creationId="{00000000-0000-0000-0000-000000000000}"/>
          </ac:spMkLst>
        </pc:spChg>
      </pc:sldChg>
      <pc:sldChg chg="modSp mod modNotes">
        <pc:chgData name="Sayal Guirales" userId="c74bb96b5f2f7438" providerId="LiveId" clId="{BDC57BF8-7C70-4D1B-A75D-1FEA0EFAE33B}" dt="2025-08-08T15:46:17.029" v="36"/>
        <pc:sldMkLst>
          <pc:docMk/>
          <pc:sldMk cId="0" sldId="258"/>
        </pc:sldMkLst>
        <pc:spChg chg="mod">
          <ac:chgData name="Sayal Guirales" userId="c74bb96b5f2f7438" providerId="LiveId" clId="{BDC57BF8-7C70-4D1B-A75D-1FEA0EFAE33B}" dt="2025-08-08T15:39:31.660" v="15" actId="27636"/>
          <ac:spMkLst>
            <pc:docMk/>
            <pc:sldMk cId="0" sldId="258"/>
            <ac:spMk id="77" creationId="{00000000-0000-0000-0000-000000000000}"/>
          </ac:spMkLst>
        </pc:spChg>
      </pc:sldChg>
      <pc:sldChg chg="modSp mod modNotes">
        <pc:chgData name="Sayal Guirales" userId="c74bb96b5f2f7438" providerId="LiveId" clId="{BDC57BF8-7C70-4D1B-A75D-1FEA0EFAE33B}" dt="2025-08-08T15:46:17.029" v="36"/>
        <pc:sldMkLst>
          <pc:docMk/>
          <pc:sldMk cId="0" sldId="259"/>
        </pc:sldMkLst>
        <pc:spChg chg="mod">
          <ac:chgData name="Sayal Guirales" userId="c74bb96b5f2f7438" providerId="LiveId" clId="{BDC57BF8-7C70-4D1B-A75D-1FEA0EFAE33B}" dt="2025-08-08T15:39:31.663" v="16" actId="27636"/>
          <ac:spMkLst>
            <pc:docMk/>
            <pc:sldMk cId="0" sldId="259"/>
            <ac:spMk id="88" creationId="{00000000-0000-0000-0000-000000000000}"/>
          </ac:spMkLst>
        </pc:spChg>
      </pc:sldChg>
      <pc:sldChg chg="modNotes">
        <pc:chgData name="Sayal Guirales" userId="c74bb96b5f2f7438" providerId="LiveId" clId="{BDC57BF8-7C70-4D1B-A75D-1FEA0EFAE33B}" dt="2025-08-08T15:46:17.029" v="36"/>
        <pc:sldMkLst>
          <pc:docMk/>
          <pc:sldMk cId="0" sldId="260"/>
        </pc:sldMkLst>
      </pc:sldChg>
      <pc:sldChg chg="modNotes">
        <pc:chgData name="Sayal Guirales" userId="c74bb96b5f2f7438" providerId="LiveId" clId="{BDC57BF8-7C70-4D1B-A75D-1FEA0EFAE33B}" dt="2025-08-08T15:46:17.029" v="36"/>
        <pc:sldMkLst>
          <pc:docMk/>
          <pc:sldMk cId="0" sldId="261"/>
        </pc:sldMkLst>
      </pc:sldChg>
      <pc:sldChg chg="modNotes">
        <pc:chgData name="Sayal Guirales" userId="c74bb96b5f2f7438" providerId="LiveId" clId="{BDC57BF8-7C70-4D1B-A75D-1FEA0EFAE33B}" dt="2025-08-08T15:46:17.029" v="36"/>
        <pc:sldMkLst>
          <pc:docMk/>
          <pc:sldMk cId="0" sldId="262"/>
        </pc:sldMkLst>
      </pc:sldChg>
      <pc:sldChg chg="modSp mod modNotes">
        <pc:chgData name="Sayal Guirales" userId="c74bb96b5f2f7438" providerId="LiveId" clId="{BDC57BF8-7C70-4D1B-A75D-1FEA0EFAE33B}" dt="2025-08-08T15:46:17.029" v="36"/>
        <pc:sldMkLst>
          <pc:docMk/>
          <pc:sldMk cId="0" sldId="263"/>
        </pc:sldMkLst>
        <pc:spChg chg="mod">
          <ac:chgData name="Sayal Guirales" userId="c74bb96b5f2f7438" providerId="LiveId" clId="{BDC57BF8-7C70-4D1B-A75D-1FEA0EFAE33B}" dt="2025-08-08T15:39:31.633" v="9" actId="27636"/>
          <ac:spMkLst>
            <pc:docMk/>
            <pc:sldMk cId="0" sldId="263"/>
            <ac:spMk id="128" creationId="{00000000-0000-0000-0000-000000000000}"/>
          </ac:spMkLst>
        </pc:spChg>
      </pc:sldChg>
      <pc:sldChg chg="modNotes">
        <pc:chgData name="Sayal Guirales" userId="c74bb96b5f2f7438" providerId="LiveId" clId="{BDC57BF8-7C70-4D1B-A75D-1FEA0EFAE33B}" dt="2025-08-08T15:46:17.029" v="36"/>
        <pc:sldMkLst>
          <pc:docMk/>
          <pc:sldMk cId="0" sldId="264"/>
        </pc:sldMkLst>
      </pc:sldChg>
      <pc:sldChg chg="modNotes">
        <pc:chgData name="Sayal Guirales" userId="c74bb96b5f2f7438" providerId="LiveId" clId="{BDC57BF8-7C70-4D1B-A75D-1FEA0EFAE33B}" dt="2025-08-08T15:46:17.029" v="36"/>
        <pc:sldMkLst>
          <pc:docMk/>
          <pc:sldMk cId="0" sldId="265"/>
        </pc:sldMkLst>
      </pc:sldChg>
      <pc:sldChg chg="modNotes">
        <pc:chgData name="Sayal Guirales" userId="c74bb96b5f2f7438" providerId="LiveId" clId="{BDC57BF8-7C70-4D1B-A75D-1FEA0EFAE33B}" dt="2025-08-08T15:46:17.029" v="36"/>
        <pc:sldMkLst>
          <pc:docMk/>
          <pc:sldMk cId="0" sldId="266"/>
        </pc:sldMkLst>
      </pc:sldChg>
      <pc:sldChg chg="modNotes">
        <pc:chgData name="Sayal Guirales" userId="c74bb96b5f2f7438" providerId="LiveId" clId="{BDC57BF8-7C70-4D1B-A75D-1FEA0EFAE33B}" dt="2025-08-08T15:46:17.029" v="36"/>
        <pc:sldMkLst>
          <pc:docMk/>
          <pc:sldMk cId="0" sldId="267"/>
        </pc:sldMkLst>
      </pc:sldChg>
      <pc:sldChg chg="modSp mod modNotes">
        <pc:chgData name="Sayal Guirales" userId="c74bb96b5f2f7438" providerId="LiveId" clId="{BDC57BF8-7C70-4D1B-A75D-1FEA0EFAE33B}" dt="2025-08-08T15:46:17.029" v="36"/>
        <pc:sldMkLst>
          <pc:docMk/>
          <pc:sldMk cId="0" sldId="268"/>
        </pc:sldMkLst>
        <pc:spChg chg="mod">
          <ac:chgData name="Sayal Guirales" userId="c74bb96b5f2f7438" providerId="LiveId" clId="{BDC57BF8-7C70-4D1B-A75D-1FEA0EFAE33B}" dt="2025-08-08T15:39:31.640" v="10" actId="27636"/>
          <ac:spMkLst>
            <pc:docMk/>
            <pc:sldMk cId="0" sldId="268"/>
            <ac:spMk id="166" creationId="{00000000-0000-0000-0000-000000000000}"/>
          </ac:spMkLst>
        </pc:spChg>
      </pc:sldChg>
      <pc:sldChg chg="modSp mod modNotes">
        <pc:chgData name="Sayal Guirales" userId="c74bb96b5f2f7438" providerId="LiveId" clId="{BDC57BF8-7C70-4D1B-A75D-1FEA0EFAE33B}" dt="2025-08-08T15:46:17.029" v="36"/>
        <pc:sldMkLst>
          <pc:docMk/>
          <pc:sldMk cId="0" sldId="269"/>
        </pc:sldMkLst>
        <pc:spChg chg="mod">
          <ac:chgData name="Sayal Guirales" userId="c74bb96b5f2f7438" providerId="LiveId" clId="{BDC57BF8-7C70-4D1B-A75D-1FEA0EFAE33B}" dt="2025-08-08T15:39:31.644" v="11" actId="27636"/>
          <ac:spMkLst>
            <pc:docMk/>
            <pc:sldMk cId="0" sldId="269"/>
            <ac:spMk id="172" creationId="{00000000-0000-0000-0000-000000000000}"/>
          </ac:spMkLst>
        </pc:spChg>
      </pc:sldChg>
      <pc:sldChg chg="modSp mod modNotes">
        <pc:chgData name="Sayal Guirales" userId="c74bb96b5f2f7438" providerId="LiveId" clId="{BDC57BF8-7C70-4D1B-A75D-1FEA0EFAE33B}" dt="2025-08-08T15:46:17.029" v="36"/>
        <pc:sldMkLst>
          <pc:docMk/>
          <pc:sldMk cId="0" sldId="270"/>
        </pc:sldMkLst>
        <pc:spChg chg="mod">
          <ac:chgData name="Sayal Guirales" userId="c74bb96b5f2f7438" providerId="LiveId" clId="{BDC57BF8-7C70-4D1B-A75D-1FEA0EFAE33B}" dt="2025-08-08T15:39:31.647" v="12" actId="27636"/>
          <ac:spMkLst>
            <pc:docMk/>
            <pc:sldMk cId="0" sldId="270"/>
            <ac:spMk id="178" creationId="{00000000-0000-0000-0000-000000000000}"/>
          </ac:spMkLst>
        </pc:spChg>
      </pc:sldChg>
      <pc:sldChg chg="modSp mod modNotes">
        <pc:chgData name="Sayal Guirales" userId="c74bb96b5f2f7438" providerId="LiveId" clId="{BDC57BF8-7C70-4D1B-A75D-1FEA0EFAE33B}" dt="2025-08-08T15:46:17.029" v="36"/>
        <pc:sldMkLst>
          <pc:docMk/>
          <pc:sldMk cId="0" sldId="271"/>
        </pc:sldMkLst>
        <pc:spChg chg="mod">
          <ac:chgData name="Sayal Guirales" userId="c74bb96b5f2f7438" providerId="LiveId" clId="{BDC57BF8-7C70-4D1B-A75D-1FEA0EFAE33B}" dt="2025-08-08T15:39:31.650" v="13" actId="27636"/>
          <ac:spMkLst>
            <pc:docMk/>
            <pc:sldMk cId="0" sldId="271"/>
            <ac:spMk id="184" creationId="{00000000-0000-0000-0000-000000000000}"/>
          </ac:spMkLst>
        </pc:spChg>
      </pc:sldChg>
      <pc:sldChg chg="modNotes">
        <pc:chgData name="Sayal Guirales" userId="c74bb96b5f2f7438" providerId="LiveId" clId="{BDC57BF8-7C70-4D1B-A75D-1FEA0EFAE33B}" dt="2025-08-08T15:46:17.029" v="36"/>
        <pc:sldMkLst>
          <pc:docMk/>
          <pc:sldMk cId="0" sldId="272"/>
        </pc:sldMkLst>
      </pc:sldChg>
      <pc:sldChg chg="modNotes">
        <pc:chgData name="Sayal Guirales" userId="c74bb96b5f2f7438" providerId="LiveId" clId="{BDC57BF8-7C70-4D1B-A75D-1FEA0EFAE33B}" dt="2025-08-08T15:46:17.029" v="36"/>
        <pc:sldMkLst>
          <pc:docMk/>
          <pc:sldMk cId="0" sldId="273"/>
        </pc:sldMkLst>
      </pc:sldChg>
      <pc:sldChg chg="addSp delSp modSp new mod modShow">
        <pc:chgData name="Sayal Guirales" userId="c74bb96b5f2f7438" providerId="LiveId" clId="{BDC57BF8-7C70-4D1B-A75D-1FEA0EFAE33B}" dt="2025-08-08T16:49:13.530" v="55" actId="729"/>
        <pc:sldMkLst>
          <pc:docMk/>
          <pc:sldMk cId="253161658" sldId="274"/>
        </pc:sldMkLst>
        <pc:spChg chg="del">
          <ac:chgData name="Sayal Guirales" userId="c74bb96b5f2f7438" providerId="LiveId" clId="{BDC57BF8-7C70-4D1B-A75D-1FEA0EFAE33B}" dt="2025-08-08T15:39:00.155" v="6" actId="478"/>
          <ac:spMkLst>
            <pc:docMk/>
            <pc:sldMk cId="253161658" sldId="274"/>
            <ac:spMk id="2" creationId="{7F907081-0469-E20D-2E84-5A998FB93F47}"/>
          </ac:spMkLst>
        </pc:spChg>
        <pc:spChg chg="add mod">
          <ac:chgData name="Sayal Guirales" userId="c74bb96b5f2f7438" providerId="LiveId" clId="{BDC57BF8-7C70-4D1B-A75D-1FEA0EFAE33B}" dt="2025-08-08T15:48:13.644" v="49" actId="1076"/>
          <ac:spMkLst>
            <pc:docMk/>
            <pc:sldMk cId="253161658" sldId="274"/>
            <ac:spMk id="10" creationId="{6F49B044-A61C-3688-CDB3-653D586497C4}"/>
          </ac:spMkLst>
        </pc:spChg>
        <pc:spChg chg="add mod">
          <ac:chgData name="Sayal Guirales" userId="c74bb96b5f2f7438" providerId="LiveId" clId="{BDC57BF8-7C70-4D1B-A75D-1FEA0EFAE33B}" dt="2025-08-08T15:48:34.931" v="54" actId="1076"/>
          <ac:spMkLst>
            <pc:docMk/>
            <pc:sldMk cId="253161658" sldId="274"/>
            <ac:spMk id="11" creationId="{FCF2EA9D-36D6-4959-4B79-4F675B6F2A2C}"/>
          </ac:spMkLst>
        </pc:spChg>
        <pc:picChg chg="add mod">
          <ac:chgData name="Sayal Guirales" userId="c74bb96b5f2f7438" providerId="LiveId" clId="{BDC57BF8-7C70-4D1B-A75D-1FEA0EFAE33B}" dt="2025-08-08T15:47:02.152" v="43" actId="14100"/>
          <ac:picMkLst>
            <pc:docMk/>
            <pc:sldMk cId="253161658" sldId="274"/>
            <ac:picMk id="3" creationId="{693DF74C-11EC-AC54-CB86-E40A5D94F487}"/>
          </ac:picMkLst>
        </pc:picChg>
        <pc:picChg chg="add mod">
          <ac:chgData name="Sayal Guirales" userId="c74bb96b5f2f7438" providerId="LiveId" clId="{BDC57BF8-7C70-4D1B-A75D-1FEA0EFAE33B}" dt="2025-08-08T15:47:08.324" v="44" actId="14100"/>
          <ac:picMkLst>
            <pc:docMk/>
            <pc:sldMk cId="253161658" sldId="274"/>
            <ac:picMk id="6" creationId="{E6ABE744-EE10-9E4D-BCB3-980F578DEADE}"/>
          </ac:picMkLst>
        </pc:picChg>
        <pc:picChg chg="add del mod">
          <ac:chgData name="Sayal Guirales" userId="c74bb96b5f2f7438" providerId="LiveId" clId="{BDC57BF8-7C70-4D1B-A75D-1FEA0EFAE33B}" dt="2025-08-08T15:43:03.700" v="25" actId="478"/>
          <ac:picMkLst>
            <pc:docMk/>
            <pc:sldMk cId="253161658" sldId="274"/>
            <ac:picMk id="7" creationId="{4A967AAD-B406-7C0C-C852-A0876FEB9883}"/>
          </ac:picMkLst>
        </pc:picChg>
        <pc:picChg chg="add del mod">
          <ac:chgData name="Sayal Guirales" userId="c74bb96b5f2f7438" providerId="LiveId" clId="{BDC57BF8-7C70-4D1B-A75D-1FEA0EFAE33B}" dt="2025-08-08T15:43:03.700" v="25" actId="478"/>
          <ac:picMkLst>
            <pc:docMk/>
            <pc:sldMk cId="253161658" sldId="274"/>
            <ac:picMk id="8" creationId="{7E235BE9-C33C-2871-9270-0A8041FD4DC6}"/>
          </ac:picMkLst>
        </pc:picChg>
        <pc:cxnChg chg="add del mod">
          <ac:chgData name="Sayal Guirales" userId="c74bb96b5f2f7438" providerId="LiveId" clId="{BDC57BF8-7C70-4D1B-A75D-1FEA0EFAE33B}" dt="2025-08-08T15:43:03.700" v="25" actId="478"/>
          <ac:cxnSpMkLst>
            <pc:docMk/>
            <pc:sldMk cId="253161658" sldId="274"/>
            <ac:cxnSpMk id="4" creationId="{98BD7582-BE22-5A89-96C2-8038FCDB7298}"/>
          </ac:cxnSpMkLst>
        </pc:cxnChg>
        <pc:cxnChg chg="add del mod">
          <ac:chgData name="Sayal Guirales" userId="c74bb96b5f2f7438" providerId="LiveId" clId="{BDC57BF8-7C70-4D1B-A75D-1FEA0EFAE33B}" dt="2025-08-08T15:42:58.842" v="24" actId="478"/>
          <ac:cxnSpMkLst>
            <pc:docMk/>
            <pc:sldMk cId="253161658" sldId="274"/>
            <ac:cxnSpMk id="5" creationId="{8EB010D0-954A-4A96-FF91-756D476F5E34}"/>
          </ac:cxnSpMkLst>
        </pc:cxnChg>
      </pc:sldChg>
      <pc:sldChg chg="add del mod modClrScheme modShow chgLayout">
        <pc:chgData name="Sayal Guirales" userId="c74bb96b5f2f7438" providerId="LiveId" clId="{BDC57BF8-7C70-4D1B-A75D-1FEA0EFAE33B}" dt="2025-08-08T15:38:37.515" v="4" actId="2696"/>
        <pc:sldMkLst>
          <pc:docMk/>
          <pc:sldMk cId="1094348285" sldId="274"/>
        </pc:sldMkLst>
      </pc:sldChg>
      <pc:sldMasterChg chg="delSldLayout">
        <pc:chgData name="Sayal Guirales" userId="c74bb96b5f2f7438" providerId="LiveId" clId="{BDC57BF8-7C70-4D1B-A75D-1FEA0EFAE33B}" dt="2025-08-08T15:38:37.515" v="4" actId="2696"/>
        <pc:sldMasterMkLst>
          <pc:docMk/>
          <pc:sldMasterMk cId="0" sldId="2147483660"/>
        </pc:sldMasterMkLst>
        <pc:sldLayoutChg chg="del">
          <pc:chgData name="Sayal Guirales" userId="c74bb96b5f2f7438" providerId="LiveId" clId="{BDC57BF8-7C70-4D1B-A75D-1FEA0EFAE33B}" dt="2025-08-08T15:38:37.515" v="4" actId="2696"/>
          <pc:sldLayoutMkLst>
            <pc:docMk/>
            <pc:sldMasterMk cId="0" sldId="2147483660"/>
            <pc:sldLayoutMk cId="0" sldId="2147483658"/>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25-07-09T19:03:32.009" idx="1">
    <p:pos x="58" y="393"/>
    <p:text>explain that this is serology (pre genomic)</p:text>
  </p:cm>
  <p:cm authorId="0" dt="2025-07-09T19:05:18.869" idx="2">
    <p:pos x="58" y="493"/>
    <p:text>historically from birds to humans but now it looks like we have a cow to human case
https://www.nejm.org/doi/full/10.1056/NEJMc2405371</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07-09T19:15:15.762" idx="4">
    <p:pos x="0" y="681"/>
    <p:text>I think DN DS is a more poignant metric</p:text>
  </p:cm>
  <p:cm authorId="0" dt="2025-07-09T19:15:15.762" idx="5">
    <p:pos x="0" y="681"/>
    <p:text>mention this probability os associated with DN/DS &gt; 1</p:text>
  </p:cm>
  <p:cm authorId="0" dt="2025-07-09T19:15:51.032" idx="3">
    <p:pos x="0" y="581"/>
    <p:text>mention classical phenotypes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5-07-16T15:32:51.601" idx="6">
    <p:pos x="0" y="366"/>
    <p:text>we did not do molecular dynamics, correct?</p:text>
  </p:cm>
  <p:cm authorId="1" dt="2025-07-16T15:32:51.601" idx="1">
    <p:pos x="0" y="366"/>
    <p:text>We did but at a small scale. HADDOCK3 does a MD scoring to calculate the physics metrics like Van der Waals and Electrostatics.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ciencedirect.com/science/article/abs/pii/S0147957108000088"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nejm.org/doi/full/10.1056/NEJMc240537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6e5f04a8c9_0_0: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6e5f04a8c9_0_0: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r>
              <a:rPr lang="en" dirty="0"/>
              <a:t>Good morning everyone. My name is Sayal Guirales-Medrano, and I'm delighted to present our work titled 'H5N1 Influenza A is now promiscuous in host range and has improved replication in mammals'. This research explores how H5N1 Influenza A is circulating and adapting to new host species in North America, and, as you'll see today, we leveraged phylogenetic methodologies in our workflow to understand the relationship of select proteins and we used computational </a:t>
            </a:r>
            <a:r>
              <a:rPr lang="en" dirty="0" err="1"/>
              <a:t>stru</a:t>
            </a:r>
            <a:r>
              <a:rPr lang="en-US" dirty="0"/>
              <a:t>c</a:t>
            </a:r>
            <a:r>
              <a:rPr lang="en" dirty="0" err="1"/>
              <a:t>tural</a:t>
            </a:r>
            <a:r>
              <a:rPr lang="en" dirty="0"/>
              <a:t> biology to compare the HA and PB2 viral proteins in clade 2.3.4.4b H5N1 Influenza 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e5f04a8c9_0_612: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36e5f04a8c9_0_612: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Now, let's bridge the gap between evolutionary history and structural biology. Our phylogenetic analyses revealed that H5N1 (clade 2.3.4.4b) is spreading in North America as two distinct subclades of interest. One subclade contains the human isolate that led to death in Louisiana, with its ancestry traced to Galliformes and a sister relationship to an Accipitriformes isolate. Another subclade is distinct and contains multiple human-bovine-avian transmission events, showing high-frequency unidirectional transmission from Artiodactyla to Primates. By mapping these phylogenetic patterns to structural information, we aimed to evaluate the binding affinity of HA from different strains to host receptor proteins, specifically human and avian sialic acid (SA) glycans and binding PB2 to human immune proteins. </a:t>
            </a:r>
            <a:r>
              <a:rPr lang="en" b="1"/>
              <a:t>Explain structural workflow.</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6e5f04a8c9_0_616: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36e5f04a8c9_0_616: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dirty="0"/>
              <a:t>To understand the structural basis of HA's expanding host range, we manually extracted amino acid sequences of four HA sequences of interest based on our phylogenetic analyses, including a vaccine candidate. These sequences were folded into three-dimensional structures using </a:t>
            </a:r>
            <a:r>
              <a:rPr lang="en" dirty="0" err="1"/>
              <a:t>ColabFold</a:t>
            </a:r>
            <a:r>
              <a:rPr lang="en" dirty="0"/>
              <a:t>. We then performed protein-glycan docking simulations using HADDOCK3 (v2024.12.0b7), evaluating binding interactions against both human and avian SA glycans obtained from PDB structures 4K63 and 4KDO respectively. These simulations provided insights into potential differences in HA-SA binding affinities among strains, correlating structural changes with observed host shifts and promiscuity driven by HA mutations.</a:t>
            </a:r>
            <a:endParaRPr dirty="0">
              <a:highlight>
                <a:schemeClr val="accent4"/>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6e5f04a8c9_0_622: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g36e5f04a8c9_0_622: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Our primary objective for PB2 was to evaluate its binding affinity to host immune factors, gaining insights into potential changes in immune evasion and replication mechanisms. We selected known host immune response proteins that interact with viral PB2, such as Human mitochondrial antiviral-signaling protein (MAVS; PDB: 2MS8), human and avian Importin-α3 orthologs (PDB: 4UAE), and Human acidic leucine-rich nuclear phosphoprotein 32 family member A (ANP32A; PDB: 6XZQ), as targets for our docking studies. PB2 sequences were folded with ColabFold, and protein-protein docking simulations were conducted using HADDOCK3. Our analyses of natural selection in PB2 show that mutations have adapted the H5N1 viral lineage to increase their ability to bind these crucial host proteins, thus dampening the hosts' innate defenses and setting the stage for increased viral replication.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2DC0A214-A3F3-2214-4434-68FBC11CDB84}"/>
            </a:ext>
          </a:extLst>
        </p:cNvPr>
        <p:cNvGrpSpPr/>
        <p:nvPr/>
      </p:nvGrpSpPr>
      <p:grpSpPr>
        <a:xfrm>
          <a:off x="0" y="0"/>
          <a:ext cx="0" cy="0"/>
          <a:chOff x="0" y="0"/>
          <a:chExt cx="0" cy="0"/>
        </a:xfrm>
      </p:grpSpPr>
      <p:sp>
        <p:nvSpPr>
          <p:cNvPr id="144" name="Google Shape;144;g36e5f04a8c9_0_616:notes">
            <a:extLst>
              <a:ext uri="{FF2B5EF4-FFF2-40B4-BE49-F238E27FC236}">
                <a16:creationId xmlns:a16="http://schemas.microsoft.com/office/drawing/2014/main" id="{001A8BB5-06E8-FA48-5E5A-410A7AC9A914}"/>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36e5f04a8c9_0_616:notes">
            <a:extLst>
              <a:ext uri="{FF2B5EF4-FFF2-40B4-BE49-F238E27FC236}">
                <a16:creationId xmlns:a16="http://schemas.microsoft.com/office/drawing/2014/main" id="{1E5BEB66-34B2-2134-77F4-371237B926DB}"/>
              </a:ext>
            </a:extLst>
          </p:cNvPr>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endParaRPr dirty="0">
              <a:highlight>
                <a:schemeClr val="accent4"/>
              </a:highlight>
            </a:endParaRPr>
          </a:p>
        </p:txBody>
      </p:sp>
    </p:spTree>
    <p:extLst>
      <p:ext uri="{BB962C8B-B14F-4D97-AF65-F5344CB8AC3E}">
        <p14:creationId xmlns:p14="http://schemas.microsoft.com/office/powerpoint/2010/main" val="1227176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6e5f04a8c9_0_626: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36e5f04a8c9_0_626: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Our workflow, integrating phylogenetics, natural selection analyses, and computational structural biology, has revealed critical insights into H5N1 clade 2.3.4.4b. We showed that HA mutations contribute to the virus's shift from avian adaptation to promiscuity across various mammalian and avian hosts. Furthermore, PB2 mutations enhance the virus's ability to bind host immune proteins, dampening innate defenses and promoting viral replication. This comprehensive approach not only illuminates the mechanisms behind H5N1's rapid spread and adaptation but also provides a powerful paradigm for understanding protein evolution and function. Our findings have significant implications for disease surveillance, vaccine development, and informing public health strategies.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e5f04a8c9_0_630: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36e5f04a8c9_0_630: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dirty="0"/>
              <a:t>In conclusion, our study demonstrates:</a:t>
            </a:r>
            <a:endParaRPr dirty="0"/>
          </a:p>
          <a:p>
            <a:pPr marL="0" indent="0">
              <a:buNone/>
            </a:pPr>
            <a:endParaRPr dirty="0"/>
          </a:p>
          <a:p>
            <a:pPr marL="465521" indent="-303882">
              <a:buAutoNum type="arabicPeriod"/>
            </a:pPr>
            <a:r>
              <a:rPr lang="en" dirty="0"/>
              <a:t>A robust phylogenetic framework for H5N1 clade 2.3.4.4b, identifying distinct subclades with significant host shift events.</a:t>
            </a:r>
            <a:endParaRPr dirty="0"/>
          </a:p>
          <a:p>
            <a:pPr marL="698282" indent="-232761">
              <a:buFont typeface="+mj-lt"/>
              <a:buAutoNum type="arabicPeriod"/>
            </a:pPr>
            <a:endParaRPr dirty="0"/>
          </a:p>
          <a:p>
            <a:pPr marL="465521" indent="-303882">
              <a:buAutoNum type="arabicPeriod"/>
            </a:pPr>
            <a:r>
              <a:rPr lang="en" dirty="0"/>
              <a:t>Specific mutations in HA and PB2 under positive selection that correlate with enhanced host range and immune evasion.</a:t>
            </a:r>
            <a:endParaRPr dirty="0"/>
          </a:p>
          <a:p>
            <a:pPr marL="698282" indent="-232761">
              <a:buFont typeface="+mj-lt"/>
              <a:buAutoNum type="arabicPeriod"/>
            </a:pPr>
            <a:endParaRPr dirty="0"/>
          </a:p>
          <a:p>
            <a:pPr marL="465521" indent="-303882">
              <a:buAutoNum type="arabicPeriod"/>
            </a:pPr>
            <a:r>
              <a:rPr lang="en" dirty="0"/>
              <a:t>Computational structural analyses elucidate the molecular mechanisms by which HA increases host receptor binding promiscuity and PB2 strengthens binding to host immune proteins, promoting viral replication.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6ec9187c3e_0_3: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36ec9187c3e_0_3: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Clr>
                <a:schemeClr val="dk1"/>
              </a:buClr>
              <a:buNone/>
            </a:pPr>
            <a:r>
              <a:rPr lang="en">
                <a:solidFill>
                  <a:schemeClr val="dk1"/>
                </a:solidFill>
              </a:rPr>
              <a:t>I'd like to express my sincere gratitude to my co-authors Daniel Janies, Kary Ocaña, Sayal Guirales-Medrano, Khaled Obeid, and Rachel Alexander. I also acknowledge the Center for Computational Intelligence to Predict Health and Environmental Risks (CIPHER) at UNC Charlotte, the National Laboratory of Scientific Computing, and Tuple LLC, and all collaborators and funding agencies for their invaluable contributions and support. Thank you, and I'm happy to take any questions.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6ec9187c3e_0_9: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36ec9187c3e_0_9: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6e5f04a8c9_0_634: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36e5f04a8c9_0_634: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6e5f04a8c9_0_513: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36e5f04a8c9_0_513: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H5N1 influenza, specifically clade 2.3.4.4b, has recently infected hundreds of species of wild and domestic birds and mammals in North America, posing a significant threat to animal and human health. While H5N1 has circulated since 1996 in avians, human infection has been sporadic. However, around the world and more drastically in North America, we have seen an increase in the number of cases in both livestock and humans. Major surge occurred last year in 2024 and had several fatalities. In North America, we're seeing an expanded host range and more efficient replication. Our primary research question was: How have evolutionary forces shaped the H5N1 virus ability to infect new hosts and evade immune responses, and can phylogenetic and structural approaches illuminate these adaptive processes in the Hemagglutinin (HA) and Polymerase Basic 2 (PB2) proteins?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6e5f04a8c9_0_341: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36e5f04a8c9_0_341: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Some background information on Influenza. Avian Influenza first emerged in 1878 in Italy, while H5N1 first emerged in China in geese. This virus has killed millions of birds across the globe and has caused sickness in many mammals. Historically Avian Influenza has killed in 60% of human cases. Influenza A is categorized in subtypes based on the identification of two proteins on the surface of the virus, hemagglutinin (H) and neuraminidase (N). The numbering of these proteins come from a serological assay where specific antibodies were used to bind to these proteins. If antibody 1 bound to the HA then it was categorized as H1. Influenza is able to target different host based on a specific receptor found on host cells. This receptor is the sialic acid receptor. </a:t>
            </a:r>
            <a:endParaRPr/>
          </a:p>
          <a:p>
            <a:pPr marL="0" indent="0">
              <a:buNone/>
            </a:pPr>
            <a:endParaRPr/>
          </a:p>
          <a:p>
            <a:pPr marL="465521" indent="-303882"/>
            <a:r>
              <a:rPr lang="en" u="sng">
                <a:solidFill>
                  <a:schemeClr val="hlink"/>
                </a:solidFill>
                <a:hlinkClick r:id="rId3"/>
              </a:rPr>
              <a:t>The history of avian influenza - ScienceDirect</a:t>
            </a:r>
            <a:endParaRPr/>
          </a:p>
          <a:p>
            <a:pPr marL="465521" indent="-303882"/>
            <a:r>
              <a:rPr lang="en" u="sng">
                <a:solidFill>
                  <a:schemeClr val="hlink"/>
                </a:solidFill>
                <a:hlinkClick r:id="rId4"/>
              </a:rPr>
              <a:t>Highly Pathogenic Avian Influenza A(H5N1) Virus Infection in a Dairy Farm Worker | New England Journal of Medicine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6e5f04a8c9_0_424: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36e5f04a8c9_0_424: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dirty="0"/>
              <a:t>The main function of hemagglutinin is to mediate cell entry. It does this by binding to a sugar molecule, whic</a:t>
            </a:r>
            <a:r>
              <a:rPr lang="en-US" dirty="0"/>
              <a:t>h</a:t>
            </a:r>
            <a:r>
              <a:rPr lang="en"/>
              <a:t> is the sialic acid, this is found on both avian and mammalian cells. </a:t>
            </a:r>
            <a:r>
              <a:rPr lang="en" dirty="0"/>
              <a:t>The key difference between avian and mammalian sialic acids are the configuration of the sialic acid molecule. Avians had an a-2,3 linkage while mammals and humans primarily have an a-2,6 linkage. Mutations in the HA protein allow avian influenza to sometimes bind to mammalian sialic acid. In cows, where we have seen a large number of infection cases, they have both a-2,3 and a-2,6 sialic acid receptors. This makes them a potentially great environment to develop those types of mutations.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70b5faeb29_0_4: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70b5faeb29_0_4: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r>
              <a:rPr lang="en"/>
              <a:t>Another influenza protein that we were interested in studying was the Polymerase Basic 2 protein or PB2. This protein is one of three that come together to form the RNA-dependent RNA polymerase, which is responsible for viral RNA replication. The PB2’s main function is to steal 5’ mRNA caps from the host to jump start its own replication. The other function of PB2 that we were interested in was its role in host immune response suppression. In humans, PB2 has been found to enter both the nucleus and the mitochondria and bind to an immune protein known as Mitochondrial Antiviral Signaling, or MAVS. MAVS is responsible for initiating the interferon response and cause cell death. PB2 binds to MAVS and prevents this signaling from occurring and thus allowing viral replication to continue.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e5f04a8c9_0_599: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36e5f04a8c9_0_599: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Our workflow began with comprehensive data collection. We created a large dataset of 9,359 Hemagglutinin (HA) nucleotide sequences and 3,415 PB2 nucleotide sequences. These sequences were collected from NCBI Genbank and GISAID, specifically focusing on clade 2.3.4.4b and relevant background data. We then performed multiple sequence alignment using MAFFT. Crucially, during this step, we trimmed ragged edges, padded gaps, and eliminated sequences that broke the reading frame, ensuring high-quality alignments for both HA and PB2.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6e5f04a8c9_0_595: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36e5f04a8c9_0_595: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dirty="0">
                <a:solidFill>
                  <a:schemeClr val="dk1"/>
                </a:solidFill>
              </a:rPr>
              <a:t>For structural biologists, phylogeny allows us to distinguish between shared ancestry and convergent evolution, identify key conserved residues, predict functional shifts, and reconstruct ancestral states. </a:t>
            </a:r>
            <a:r>
              <a:rPr lang="en" b="1" dirty="0">
                <a:solidFill>
                  <a:schemeClr val="dk1"/>
                </a:solidFill>
              </a:rPr>
              <a:t>Critically for our study, we used phylogeny to identify two distinct subclades of H5N1 interest and to effectively sort our large datasets into manageable subsets of recent relevance, enabling focused structural and functional analyses.</a:t>
            </a:r>
            <a:r>
              <a:rPr lang="en" dirty="0">
                <a:solidFill>
                  <a:schemeClr val="dk1"/>
                </a:solidFill>
              </a:rPr>
              <a:t> With our aligned sequences, the next critical step was phylogenetic inference. For tree searches on </a:t>
            </a:r>
            <a:r>
              <a:rPr lang="en" dirty="0" err="1">
                <a:solidFill>
                  <a:schemeClr val="dk1"/>
                </a:solidFill>
              </a:rPr>
              <a:t>our,HA</a:t>
            </a:r>
            <a:r>
              <a:rPr lang="en" dirty="0">
                <a:solidFill>
                  <a:schemeClr val="dk1"/>
                </a:solidFill>
              </a:rPr>
              <a:t> and PB2 datasets, we used TNT (Version 1.6). For both HA and PB2 we used older H5N1 strains from chicken infections as the outgroups. From this heuristic parsimony approach we selected the shortest trees as our basis of inference. To understand character evolution, we also mapped host and date of isolation characters onto the tree using Mesquite. We found two clades that were distantly related and had different zoonotic patterns (at the time of our study). Selection of these subclades allow us to identify any likely functional patterns of mutation between clades. These mutational differences usually drive phenotypic changes through change in protein structure.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6e5f04a8c9_0_603: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36e5f04a8c9_0_603: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solidFill>
                  <a:schemeClr val="dk1"/>
                </a:solidFill>
              </a:rPr>
              <a:t>For subclade analyses, such as the HA isolates related to the human death in Louisiana or human-bovine-avian transmission events, trees were calculated using RAXML (version 8.2.12). </a:t>
            </a:r>
            <a:r>
              <a:rPr lang="en"/>
              <a:t>We also analyzed change in host character state using one of our own tools, Strainhub, to map these transmission networks for our two subclades. In our Louisiana clade we see mainly transmission between our primates and avians. In our Human-Bovine-Avian clade, we see an inclusion of other carnivora mammals and bovine (cows).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6e5f04a8c9_0_608: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36e5f04a8c9_0_608:notes"/>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p>
            <a:pPr marL="0" indent="0">
              <a:buNone/>
            </a:pPr>
            <a:r>
              <a:rPr lang="en"/>
              <a:t>Beyond simply inferring relationships, we assessed adaptation using computational analyses of natural selection of the nucleotide diversity of HA and PB2 genes. All subclade datasets were cleaned using MACSE (V2). To assess natural selection, we employed HyPhy (version 2.5.67) and the Nielsen and Yang (NY) approach for detecting positive selection, which estimates the dN/dS ratio at each codon. We rigorously tested several models, including M0, M1, M2, M3, M7, M8 (Beta &amp; ω), and M12, to evaluate both purifying and episodic positive selection. Here I am showing the results for the M8 model. This allowed us to identify specific amino acid sites under significant selective pressure. I wanted to point out two specific mutations of interest. V147M is located near a mutation that has shown to allow host change from avian to mammal. E627K in PB2, similarly has been cited to allow the host jump from avian to mammal.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3"/>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53" name="Google Shape;53;p13"/>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54" name="Google Shape;54;p1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55" name="Google Shape;55;p13"/>
          <p:cNvSpPr>
            <a:spLocks noGrp="1"/>
          </p:cNvSpPr>
          <p:nvPr>
            <p:ph type="pic" idx="3"/>
          </p:nvPr>
        </p:nvSpPr>
        <p:spPr>
          <a:xfrm>
            <a:off x="5039775" y="196800"/>
            <a:ext cx="3905400" cy="4749900"/>
          </a:xfrm>
          <a:prstGeom prst="roundRect">
            <a:avLst>
              <a:gd name="adj" fmla="val 2053"/>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comments" Target="../comments/commen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jp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doi.org/10.1056/NEJMc2405371" TargetMode="External"/><Relationship Id="rId5" Type="http://schemas.openxmlformats.org/officeDocument/2006/relationships/hyperlink" Target="https://doi.org/10.1016/j.cimid.2008.01.004" TargetMode="External"/><Relationship Id="rId4" Type="http://schemas.openxmlformats.org/officeDocument/2006/relationships/hyperlink" Target="https://doi.org/10.1101/2025.03.15.641219"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gisaid.org" TargetMode="External"/><Relationship Id="rId4" Type="http://schemas.openxmlformats.org/officeDocument/2006/relationships/hyperlink" Target="http://ncbi.nih.nlm.go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573A"/>
        </a:solidFill>
        <a:effectLst/>
      </p:bgPr>
    </p:bg>
    <p:spTree>
      <p:nvGrpSpPr>
        <p:cNvPr id="1" name="Shape 59"/>
        <p:cNvGrpSpPr/>
        <p:nvPr/>
      </p:nvGrpSpPr>
      <p:grpSpPr>
        <a:xfrm>
          <a:off x="0" y="0"/>
          <a:ext cx="0" cy="0"/>
          <a:chOff x="0" y="0"/>
          <a:chExt cx="0" cy="0"/>
        </a:xfrm>
      </p:grpSpPr>
      <p:sp>
        <p:nvSpPr>
          <p:cNvPr id="61" name="Google Shape;61;p14"/>
          <p:cNvSpPr txBox="1">
            <a:spLocks noGrp="1"/>
          </p:cNvSpPr>
          <p:nvPr>
            <p:ph type="title"/>
          </p:nvPr>
        </p:nvSpPr>
        <p:spPr>
          <a:xfrm>
            <a:off x="420875" y="1015863"/>
            <a:ext cx="4324800" cy="243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5400"/>
              <a:buFont typeface="Oswald"/>
              <a:buNone/>
            </a:pPr>
            <a:r>
              <a:rPr lang="en" sz="3700" dirty="0">
                <a:latin typeface="Oswald"/>
                <a:ea typeface="Oswald"/>
                <a:cs typeface="Oswald"/>
                <a:sym typeface="Oswald"/>
              </a:rPr>
              <a:t>H5N1 Influenza A is now promiscuous in host range and has improved replication in mammals</a:t>
            </a:r>
            <a:endParaRPr sz="300" b="0" dirty="0">
              <a:solidFill>
                <a:srgbClr val="000000"/>
              </a:solidFill>
              <a:latin typeface="Arial"/>
              <a:ea typeface="Arial"/>
              <a:cs typeface="Arial"/>
              <a:sym typeface="Arial"/>
            </a:endParaRPr>
          </a:p>
          <a:p>
            <a:pPr marL="0" lvl="0" indent="0" algn="l" rtl="0">
              <a:spcBef>
                <a:spcPts val="0"/>
              </a:spcBef>
              <a:spcAft>
                <a:spcPts val="0"/>
              </a:spcAft>
              <a:buSzPts val="990"/>
              <a:buNone/>
            </a:pPr>
            <a:br>
              <a:rPr lang="en-US" sz="2000" dirty="0"/>
            </a:br>
            <a:r>
              <a:rPr lang="en-US" sz="2000" dirty="0"/>
              <a:t>Author: Sayal Guirales-Medrano</a:t>
            </a:r>
            <a:endParaRPr sz="2000" dirty="0"/>
          </a:p>
        </p:txBody>
      </p:sp>
      <p:pic>
        <p:nvPicPr>
          <p:cNvPr id="62" name="Google Shape;62;p14"/>
          <p:cNvPicPr preferRelativeResize="0">
            <a:picLocks noGrp="1"/>
          </p:cNvPicPr>
          <p:nvPr>
            <p:ph type="pic" idx="3"/>
          </p:nvPr>
        </p:nvPicPr>
        <p:blipFill rotWithShape="1">
          <a:blip r:embed="rId3">
            <a:alphaModFix/>
          </a:blip>
          <a:srcRect l="9209" r="9217"/>
          <a:stretch/>
        </p:blipFill>
        <p:spPr>
          <a:xfrm>
            <a:off x="5039775" y="196800"/>
            <a:ext cx="3905400" cy="4749900"/>
          </a:xfrm>
          <a:prstGeom prst="roundRect">
            <a:avLst>
              <a:gd name="adj" fmla="val 16667"/>
            </a:avLst>
          </a:prstGeom>
          <a:ln>
            <a:noFill/>
          </a:ln>
        </p:spPr>
      </p:pic>
      <p:sp>
        <p:nvSpPr>
          <p:cNvPr id="63" name="Google Shape;63;p14"/>
          <p:cNvSpPr txBox="1">
            <a:spLocks noGrp="1"/>
          </p:cNvSpPr>
          <p:nvPr>
            <p:ph type="title" idx="2"/>
          </p:nvPr>
        </p:nvSpPr>
        <p:spPr>
          <a:xfrm>
            <a:off x="447575" y="4109717"/>
            <a:ext cx="4271400" cy="11070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ct val="225000"/>
              <a:buFont typeface="Arial"/>
              <a:buNone/>
            </a:pPr>
            <a:r>
              <a:rPr lang="en-US" sz="1200" dirty="0">
                <a:solidFill>
                  <a:schemeClr val="lt1"/>
                </a:solidFill>
              </a:rPr>
              <a:t>C</a:t>
            </a:r>
            <a:r>
              <a:rPr lang="en" sz="1200" dirty="0">
                <a:solidFill>
                  <a:schemeClr val="lt1"/>
                </a:solidFill>
              </a:rPr>
              <a:t>o-Authors: Daniel </a:t>
            </a:r>
            <a:r>
              <a:rPr lang="en" sz="1200" dirty="0" err="1">
                <a:solidFill>
                  <a:schemeClr val="lt1"/>
                </a:solidFill>
              </a:rPr>
              <a:t>Janies</a:t>
            </a:r>
            <a:r>
              <a:rPr lang="en" sz="1200" dirty="0">
                <a:solidFill>
                  <a:schemeClr val="lt1"/>
                </a:solidFill>
              </a:rPr>
              <a:t>, Kary </a:t>
            </a:r>
            <a:r>
              <a:rPr lang="en" sz="1200" dirty="0" err="1">
                <a:solidFill>
                  <a:schemeClr val="lt1"/>
                </a:solidFill>
              </a:rPr>
              <a:t>Ocaña</a:t>
            </a:r>
            <a:r>
              <a:rPr lang="en" sz="1200" dirty="0">
                <a:solidFill>
                  <a:schemeClr val="lt1"/>
                </a:solidFill>
              </a:rPr>
              <a:t>, Khaled Obeid, Rachel Alexander, and Colby T. Ford</a:t>
            </a:r>
            <a:endParaRPr sz="1200" dirty="0"/>
          </a:p>
          <a:p>
            <a:pPr marL="0" lvl="0" indent="0" algn="l" rtl="0">
              <a:spcBef>
                <a:spcPts val="0"/>
              </a:spcBef>
              <a:spcAft>
                <a:spcPts val="0"/>
              </a:spcAft>
              <a:buNone/>
            </a:pPr>
            <a:endParaRPr sz="1000" dirty="0">
              <a:solidFill>
                <a:srgbClr val="FFFFFF"/>
              </a:solidFill>
            </a:endParaRPr>
          </a:p>
          <a:p>
            <a:pPr marL="0" lvl="0" indent="0" algn="l" rtl="0">
              <a:spcBef>
                <a:spcPts val="0"/>
              </a:spcBef>
              <a:spcAft>
                <a:spcPts val="0"/>
              </a:spcAft>
              <a:buNone/>
            </a:pPr>
            <a:r>
              <a:rPr lang="en" sz="1000" dirty="0">
                <a:solidFill>
                  <a:srgbClr val="FFFFFF"/>
                </a:solidFill>
              </a:rPr>
              <a:t>Affiliations: CIPHER Center at UNC Charlotte, NC, USA</a:t>
            </a:r>
            <a:endParaRPr sz="1000" dirty="0">
              <a:solidFill>
                <a:srgbClr val="FFFFFF"/>
              </a:solidFill>
            </a:endParaRPr>
          </a:p>
          <a:p>
            <a:pPr marL="0" lvl="0" indent="0" algn="l" rtl="0">
              <a:spcBef>
                <a:spcPts val="0"/>
              </a:spcBef>
              <a:spcAft>
                <a:spcPts val="0"/>
              </a:spcAft>
              <a:buNone/>
            </a:pPr>
            <a:r>
              <a:rPr lang="en" sz="1000" dirty="0">
                <a:solidFill>
                  <a:srgbClr val="FFFFFF"/>
                </a:solidFill>
              </a:rPr>
              <a:t>National Laboratory of Scientific Computing, Rio de Janeiro, Brazil</a:t>
            </a:r>
            <a:endParaRPr sz="10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23"/>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85000" lnSpcReduction="1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Linking Phylogeny to Structural Diversity</a:t>
            </a:r>
            <a:endParaRPr sz="600" b="0" i="0" u="none" strike="noStrike" cap="none" dirty="0">
              <a:solidFill>
                <a:srgbClr val="000000"/>
              </a:solidFill>
              <a:latin typeface="Arial"/>
              <a:ea typeface="Arial"/>
              <a:cs typeface="Arial"/>
              <a:sym typeface="Arial"/>
            </a:endParaRPr>
          </a:p>
        </p:txBody>
      </p:sp>
      <p:pic>
        <p:nvPicPr>
          <p:cNvPr id="142" name="Google Shape;142;p23"/>
          <p:cNvPicPr preferRelativeResize="0"/>
          <p:nvPr/>
        </p:nvPicPr>
        <p:blipFill>
          <a:blip r:embed="rId4">
            <a:alphaModFix/>
          </a:blip>
          <a:stretch>
            <a:fillRect/>
          </a:stretch>
        </p:blipFill>
        <p:spPr>
          <a:xfrm>
            <a:off x="0" y="581825"/>
            <a:ext cx="9144000" cy="456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4"/>
          <p:cNvSpPr txBox="1"/>
          <p:nvPr/>
        </p:nvSpPr>
        <p:spPr>
          <a:xfrm>
            <a:off x="884568" y="112325"/>
            <a:ext cx="6146614" cy="469500"/>
          </a:xfrm>
          <a:prstGeom prst="rect">
            <a:avLst/>
          </a:prstGeom>
          <a:noFill/>
          <a:ln>
            <a:noFill/>
          </a:ln>
        </p:spPr>
        <p:txBody>
          <a:bodyPr spcFirstLastPara="1" wrap="square" lIns="68575" tIns="34275" rIns="68575" bIns="34275" anchor="ctr" anchorCtr="0">
            <a:normAutofit fontScale="85000" lnSpcReduction="1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Structural Biology - HA Docking and Insights</a:t>
            </a:r>
            <a:endParaRPr sz="600" b="0" i="0" u="none" strike="noStrike" cap="none" dirty="0">
              <a:solidFill>
                <a:srgbClr val="000000"/>
              </a:solidFill>
              <a:latin typeface="Arial"/>
              <a:ea typeface="Arial"/>
              <a:cs typeface="Arial"/>
              <a:sym typeface="Arial"/>
            </a:endParaRPr>
          </a:p>
        </p:txBody>
      </p:sp>
      <p:grpSp>
        <p:nvGrpSpPr>
          <p:cNvPr id="2" name="Group 1">
            <a:extLst>
              <a:ext uri="{FF2B5EF4-FFF2-40B4-BE49-F238E27FC236}">
                <a16:creationId xmlns:a16="http://schemas.microsoft.com/office/drawing/2014/main" id="{EB3CE4B3-9645-3E19-189B-711B6E609301}"/>
              </a:ext>
            </a:extLst>
          </p:cNvPr>
          <p:cNvGrpSpPr/>
          <p:nvPr/>
        </p:nvGrpSpPr>
        <p:grpSpPr>
          <a:xfrm>
            <a:off x="173413" y="581825"/>
            <a:ext cx="8797183" cy="4561675"/>
            <a:chOff x="173413" y="581825"/>
            <a:chExt cx="8797183" cy="4561675"/>
          </a:xfrm>
        </p:grpSpPr>
        <p:pic>
          <p:nvPicPr>
            <p:cNvPr id="148" name="Google Shape;148;p24" title="HA_binding_barplot.png"/>
            <p:cNvPicPr preferRelativeResize="0"/>
            <p:nvPr/>
          </p:nvPicPr>
          <p:blipFill>
            <a:blip r:embed="rId4">
              <a:alphaModFix/>
            </a:blip>
            <a:stretch>
              <a:fillRect/>
            </a:stretch>
          </p:blipFill>
          <p:spPr>
            <a:xfrm>
              <a:off x="173413" y="581825"/>
              <a:ext cx="8797183" cy="4561675"/>
            </a:xfrm>
            <a:prstGeom prst="rect">
              <a:avLst/>
            </a:prstGeom>
            <a:noFill/>
            <a:ln>
              <a:noFill/>
            </a:ln>
          </p:spPr>
        </p:pic>
        <p:pic>
          <p:nvPicPr>
            <p:cNvPr id="149" name="Google Shape;149;p24"/>
            <p:cNvPicPr preferRelativeResize="0"/>
            <p:nvPr/>
          </p:nvPicPr>
          <p:blipFill>
            <a:blip r:embed="rId5">
              <a:alphaModFix/>
            </a:blip>
            <a:stretch>
              <a:fillRect/>
            </a:stretch>
          </p:blipFill>
          <p:spPr>
            <a:xfrm>
              <a:off x="1769800" y="3412270"/>
              <a:ext cx="674250" cy="1319450"/>
            </a:xfrm>
            <a:prstGeom prst="rect">
              <a:avLst/>
            </a:prstGeom>
            <a:noFill/>
            <a:ln>
              <a:noFill/>
            </a:ln>
          </p:spPr>
        </p:pic>
        <p:pic>
          <p:nvPicPr>
            <p:cNvPr id="150" name="Google Shape;150;p24"/>
            <p:cNvPicPr preferRelativeResize="0"/>
            <p:nvPr/>
          </p:nvPicPr>
          <p:blipFill>
            <a:blip r:embed="rId6">
              <a:alphaModFix/>
            </a:blip>
            <a:stretch>
              <a:fillRect/>
            </a:stretch>
          </p:blipFill>
          <p:spPr>
            <a:xfrm>
              <a:off x="3943350" y="2252000"/>
              <a:ext cx="628650" cy="639500"/>
            </a:xfrm>
            <a:prstGeom prst="rect">
              <a:avLst/>
            </a:prstGeom>
            <a:noFill/>
            <a:ln>
              <a:noFill/>
            </a:ln>
          </p:spPr>
        </p:pic>
        <p:pic>
          <p:nvPicPr>
            <p:cNvPr id="151" name="Google Shape;151;p24"/>
            <p:cNvPicPr preferRelativeResize="0"/>
            <p:nvPr/>
          </p:nvPicPr>
          <p:blipFill>
            <a:blip r:embed="rId7">
              <a:alphaModFix/>
            </a:blip>
            <a:stretch>
              <a:fillRect/>
            </a:stretch>
          </p:blipFill>
          <p:spPr>
            <a:xfrm>
              <a:off x="6055575" y="3220168"/>
              <a:ext cx="628650" cy="753308"/>
            </a:xfrm>
            <a:prstGeom prst="rect">
              <a:avLst/>
            </a:prstGeom>
            <a:noFill/>
            <a:ln>
              <a:noFill/>
            </a:ln>
          </p:spPr>
        </p:pic>
        <p:pic>
          <p:nvPicPr>
            <p:cNvPr id="152" name="Google Shape;152;p24"/>
            <p:cNvPicPr preferRelativeResize="0"/>
            <p:nvPr/>
          </p:nvPicPr>
          <p:blipFill>
            <a:blip r:embed="rId8">
              <a:alphaModFix/>
            </a:blip>
            <a:stretch>
              <a:fillRect/>
            </a:stretch>
          </p:blipFill>
          <p:spPr>
            <a:xfrm>
              <a:off x="7102850" y="1271250"/>
              <a:ext cx="674250" cy="155196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5"/>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70000" lnSpcReduction="20000"/>
          </a:bodyPr>
          <a:lstStyle/>
          <a:p>
            <a:pPr marL="0" marR="0" lvl="0" indent="0" algn="ctr" rtl="0">
              <a:lnSpc>
                <a:spcPct val="90000"/>
              </a:lnSpc>
              <a:spcBef>
                <a:spcPts val="0"/>
              </a:spcBef>
              <a:spcAft>
                <a:spcPts val="0"/>
              </a:spcAft>
              <a:buClr>
                <a:schemeClr val="lt1"/>
              </a:buClr>
              <a:buSzPct val="196969"/>
              <a:buFont typeface="Oswald"/>
              <a:buNone/>
            </a:pPr>
            <a:r>
              <a:rPr lang="en" sz="3300">
                <a:solidFill>
                  <a:schemeClr val="lt1"/>
                </a:solidFill>
                <a:latin typeface="Oswald"/>
                <a:ea typeface="Oswald"/>
                <a:cs typeface="Oswald"/>
                <a:sym typeface="Oswald"/>
              </a:rPr>
              <a:t>Structural Biology - PB2 and Immune Evasion</a:t>
            </a:r>
            <a:endParaRPr sz="600" b="0" i="0" u="none" strike="noStrike" cap="none">
              <a:solidFill>
                <a:srgbClr val="000000"/>
              </a:solidFill>
              <a:latin typeface="Arial"/>
              <a:ea typeface="Arial"/>
              <a:cs typeface="Arial"/>
              <a:sym typeface="Arial"/>
            </a:endParaRPr>
          </a:p>
        </p:txBody>
      </p:sp>
      <p:pic>
        <p:nvPicPr>
          <p:cNvPr id="158" name="Google Shape;158;p25" descr="A graph of different types of cells&#10;&#10;Description automatically generated with medium confidence"/>
          <p:cNvPicPr preferRelativeResize="0"/>
          <p:nvPr/>
        </p:nvPicPr>
        <p:blipFill>
          <a:blip r:embed="rId4">
            <a:alphaModFix/>
          </a:blip>
          <a:stretch>
            <a:fillRect/>
          </a:stretch>
        </p:blipFill>
        <p:spPr>
          <a:xfrm>
            <a:off x="0" y="581825"/>
            <a:ext cx="5704379" cy="4561675"/>
          </a:xfrm>
          <a:prstGeom prst="rect">
            <a:avLst/>
          </a:prstGeom>
          <a:noFill/>
          <a:ln>
            <a:noFill/>
          </a:ln>
        </p:spPr>
      </p:pic>
      <p:pic>
        <p:nvPicPr>
          <p:cNvPr id="159" name="Google Shape;159;p25"/>
          <p:cNvPicPr preferRelativeResize="0"/>
          <p:nvPr/>
        </p:nvPicPr>
        <p:blipFill>
          <a:blip r:embed="rId5">
            <a:alphaModFix/>
          </a:blip>
          <a:stretch>
            <a:fillRect/>
          </a:stretch>
        </p:blipFill>
        <p:spPr>
          <a:xfrm>
            <a:off x="5704375" y="581825"/>
            <a:ext cx="3439624" cy="3433316"/>
          </a:xfrm>
          <a:prstGeom prst="rect">
            <a:avLst/>
          </a:prstGeom>
          <a:noFill/>
          <a:ln>
            <a:noFill/>
          </a:ln>
        </p:spPr>
      </p:pic>
      <p:pic>
        <p:nvPicPr>
          <p:cNvPr id="160" name="Google Shape;160;p25"/>
          <p:cNvPicPr preferRelativeResize="0"/>
          <p:nvPr/>
        </p:nvPicPr>
        <p:blipFill>
          <a:blip r:embed="rId6">
            <a:alphaModFix/>
          </a:blip>
          <a:stretch>
            <a:fillRect/>
          </a:stretch>
        </p:blipFill>
        <p:spPr>
          <a:xfrm>
            <a:off x="5704375" y="4015148"/>
            <a:ext cx="3439625" cy="772323"/>
          </a:xfrm>
          <a:prstGeom prst="rect">
            <a:avLst/>
          </a:prstGeom>
          <a:noFill/>
          <a:ln>
            <a:noFill/>
          </a:ln>
        </p:spPr>
      </p:pic>
      <p:pic>
        <p:nvPicPr>
          <p:cNvPr id="161" name="Google Shape;161;p25"/>
          <p:cNvPicPr preferRelativeResize="0"/>
          <p:nvPr/>
        </p:nvPicPr>
        <p:blipFill>
          <a:blip r:embed="rId7">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a:extLst>
            <a:ext uri="{FF2B5EF4-FFF2-40B4-BE49-F238E27FC236}">
              <a16:creationId xmlns:a16="http://schemas.microsoft.com/office/drawing/2014/main" id="{1FFD170B-DA9A-4FBF-875F-D4B3EDADF302}"/>
            </a:ext>
          </a:extLst>
        </p:cNvPr>
        <p:cNvGrpSpPr/>
        <p:nvPr/>
      </p:nvGrpSpPr>
      <p:grpSpPr>
        <a:xfrm>
          <a:off x="0" y="0"/>
          <a:ext cx="0" cy="0"/>
          <a:chOff x="0" y="0"/>
          <a:chExt cx="0" cy="0"/>
        </a:xfrm>
      </p:grpSpPr>
      <p:sp>
        <p:nvSpPr>
          <p:cNvPr id="147" name="Google Shape;147;p24">
            <a:extLst>
              <a:ext uri="{FF2B5EF4-FFF2-40B4-BE49-F238E27FC236}">
                <a16:creationId xmlns:a16="http://schemas.microsoft.com/office/drawing/2014/main" id="{B1AEDAED-625A-443B-02B6-2574D1C6383B}"/>
              </a:ext>
            </a:extLst>
          </p:cNvPr>
          <p:cNvSpPr txBox="1"/>
          <p:nvPr/>
        </p:nvSpPr>
        <p:spPr>
          <a:xfrm>
            <a:off x="1035293" y="112325"/>
            <a:ext cx="6146614"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Efficacy of Antivirals Against H5N1</a:t>
            </a:r>
            <a:endParaRPr sz="600" b="0" i="0" u="none" strike="noStrike" cap="none" dirty="0">
              <a:solidFill>
                <a:srgbClr val="000000"/>
              </a:solidFill>
              <a:latin typeface="Arial"/>
              <a:ea typeface="Arial"/>
              <a:cs typeface="Arial"/>
              <a:sym typeface="Arial"/>
            </a:endParaRPr>
          </a:p>
        </p:txBody>
      </p:sp>
      <p:pic>
        <p:nvPicPr>
          <p:cNvPr id="4" name="Picture 3" descr="A graph of different colored bars&#10;&#10;AI-generated content may be incorrect.">
            <a:extLst>
              <a:ext uri="{FF2B5EF4-FFF2-40B4-BE49-F238E27FC236}">
                <a16:creationId xmlns:a16="http://schemas.microsoft.com/office/drawing/2014/main" id="{B2CC9AA3-ECD1-A413-7F16-0E457A912B83}"/>
              </a:ext>
            </a:extLst>
          </p:cNvPr>
          <p:cNvPicPr>
            <a:picLocks noChangeAspect="1"/>
          </p:cNvPicPr>
          <p:nvPr/>
        </p:nvPicPr>
        <p:blipFill>
          <a:blip r:embed="rId4"/>
          <a:stretch>
            <a:fillRect/>
          </a:stretch>
        </p:blipFill>
        <p:spPr>
          <a:xfrm>
            <a:off x="214897" y="581825"/>
            <a:ext cx="8714205" cy="4561675"/>
          </a:xfrm>
          <a:prstGeom prst="rect">
            <a:avLst/>
          </a:prstGeom>
        </p:spPr>
      </p:pic>
    </p:spTree>
    <p:extLst>
      <p:ext uri="{BB962C8B-B14F-4D97-AF65-F5344CB8AC3E}">
        <p14:creationId xmlns:p14="http://schemas.microsoft.com/office/powerpoint/2010/main" val="2384319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6" name="Google Shape;166;p26"/>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Key Findings and Broader Impact</a:t>
            </a:r>
            <a:endParaRPr sz="600" b="0" i="0" u="none" strike="noStrike" cap="none">
              <a:solidFill>
                <a:srgbClr val="000000"/>
              </a:solidFill>
              <a:latin typeface="Arial"/>
              <a:ea typeface="Arial"/>
              <a:cs typeface="Arial"/>
              <a:sym typeface="Arial"/>
            </a:endParaRPr>
          </a:p>
        </p:txBody>
      </p:sp>
      <p:sp>
        <p:nvSpPr>
          <p:cNvPr id="167" name="Google Shape;167;p26"/>
          <p:cNvSpPr txBox="1"/>
          <p:nvPr/>
        </p:nvSpPr>
        <p:spPr>
          <a:xfrm>
            <a:off x="438750" y="1561500"/>
            <a:ext cx="8266500" cy="2020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sz="1800">
                <a:solidFill>
                  <a:schemeClr val="dk1"/>
                </a:solidFill>
              </a:rPr>
              <a:t>HA mutations contribute to the virus’ shift from avian adaptation to promiscuity across various mammalian and avian hosts.</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PB2 mutations enhance the virus' ability to bind hosts’ innate immune proteins and thus increase replication.</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H5N1's rapid spread and adaptation across hundreds of species.</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27"/>
          <p:cNvSpPr txBox="1"/>
          <p:nvPr/>
        </p:nvSpPr>
        <p:spPr>
          <a:xfrm>
            <a:off x="1024975" y="112325"/>
            <a:ext cx="3347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Conclusion</a:t>
            </a:r>
            <a:endParaRPr sz="600" b="0" i="0" u="none" strike="noStrike" cap="none">
              <a:solidFill>
                <a:srgbClr val="000000"/>
              </a:solidFill>
              <a:latin typeface="Arial"/>
              <a:ea typeface="Arial"/>
              <a:cs typeface="Arial"/>
              <a:sym typeface="Arial"/>
            </a:endParaRPr>
          </a:p>
        </p:txBody>
      </p:sp>
      <p:sp>
        <p:nvSpPr>
          <p:cNvPr id="173" name="Google Shape;173;p27"/>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AutoNum type="arabicPeriod"/>
            </a:pPr>
            <a:r>
              <a:rPr lang="en" sz="2000" dirty="0">
                <a:solidFill>
                  <a:schemeClr val="dk1"/>
                </a:solidFill>
              </a:rPr>
              <a:t>A robust phylogenetic framework for H5N1 clade 2.3.4.4b, identifying distinct subclades with significant host shift events.</a:t>
            </a:r>
            <a:endParaRPr sz="2000" dirty="0">
              <a:solidFill>
                <a:schemeClr val="dk1"/>
              </a:solidFill>
            </a:endParaRPr>
          </a:p>
          <a:p>
            <a:pPr marL="914400" lvl="0" indent="-457200" algn="l" rtl="0">
              <a:spcBef>
                <a:spcPts val="0"/>
              </a:spcBef>
              <a:spcAft>
                <a:spcPts val="0"/>
              </a:spcAft>
              <a:buClr>
                <a:schemeClr val="dk1"/>
              </a:buClr>
              <a:buSzPts val="1100"/>
              <a:buFont typeface="+mj-lt"/>
              <a:buAutoNum type="arabicPeriod"/>
            </a:pPr>
            <a:endParaRPr sz="2000" dirty="0">
              <a:solidFill>
                <a:schemeClr val="dk1"/>
              </a:solidFill>
            </a:endParaRPr>
          </a:p>
          <a:p>
            <a:pPr marL="457200" lvl="0" indent="-355600" algn="l" rtl="0">
              <a:spcBef>
                <a:spcPts val="0"/>
              </a:spcBef>
              <a:spcAft>
                <a:spcPts val="0"/>
              </a:spcAft>
              <a:buClr>
                <a:schemeClr val="dk1"/>
              </a:buClr>
              <a:buSzPts val="2000"/>
              <a:buAutoNum type="arabicPeriod"/>
            </a:pPr>
            <a:r>
              <a:rPr lang="en" sz="2000" dirty="0">
                <a:solidFill>
                  <a:schemeClr val="dk1"/>
                </a:solidFill>
              </a:rPr>
              <a:t>Specific mutations in HA and PB2 under positive selection that correlate with enhanced host range and adaptation.</a:t>
            </a:r>
            <a:endParaRPr sz="2000" dirty="0">
              <a:solidFill>
                <a:schemeClr val="dk1"/>
              </a:solidFill>
            </a:endParaRPr>
          </a:p>
          <a:p>
            <a:pPr marL="914400" lvl="0" indent="-457200" algn="l" rtl="0">
              <a:spcBef>
                <a:spcPts val="0"/>
              </a:spcBef>
              <a:spcAft>
                <a:spcPts val="0"/>
              </a:spcAft>
              <a:buClr>
                <a:schemeClr val="dk1"/>
              </a:buClr>
              <a:buSzPts val="1100"/>
              <a:buFont typeface="+mj-lt"/>
              <a:buAutoNum type="arabicPeriod"/>
            </a:pPr>
            <a:endParaRPr sz="2000" dirty="0">
              <a:solidFill>
                <a:schemeClr val="dk1"/>
              </a:solidFill>
            </a:endParaRPr>
          </a:p>
          <a:p>
            <a:pPr marL="457200" lvl="0" indent="-355600" algn="l" rtl="0">
              <a:spcBef>
                <a:spcPts val="0"/>
              </a:spcBef>
              <a:spcAft>
                <a:spcPts val="0"/>
              </a:spcAft>
              <a:buClr>
                <a:schemeClr val="dk1"/>
              </a:buClr>
              <a:buSzPts val="2000"/>
              <a:buAutoNum type="arabicPeriod"/>
            </a:pPr>
            <a:r>
              <a:rPr lang="en" sz="2000" dirty="0">
                <a:solidFill>
                  <a:schemeClr val="dk1"/>
                </a:solidFill>
              </a:rPr>
              <a:t>Computational structural analyses elucidate the molecular mechanisms by which HA increases host receptor binding promiscuity and PB2 strengthens binding to host innate immune proteins, thus lowering the innate immune response.</a:t>
            </a:r>
            <a:endParaRPr sz="2000" dirty="0">
              <a:solidFill>
                <a:schemeClr val="dk1"/>
              </a:solidFill>
            </a:endParaRPr>
          </a:p>
          <a:p>
            <a:pPr marL="342900" lvl="0" indent="-342900" algn="l" rtl="0">
              <a:spcBef>
                <a:spcPts val="0"/>
              </a:spcBef>
              <a:spcAft>
                <a:spcPts val="0"/>
              </a:spcAft>
              <a:buFont typeface="+mj-lt"/>
              <a:buAutoNum type="arabicPeriod"/>
            </a:pPr>
            <a:endParaRPr sz="1800" dirty="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28"/>
          <p:cNvSpPr txBox="1"/>
          <p:nvPr/>
        </p:nvSpPr>
        <p:spPr>
          <a:xfrm>
            <a:off x="105381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Acknowledgements</a:t>
            </a:r>
            <a:endParaRPr sz="600" b="0" i="0" u="none" strike="noStrike" cap="none">
              <a:solidFill>
                <a:srgbClr val="000000"/>
              </a:solidFill>
              <a:latin typeface="Arial"/>
              <a:ea typeface="Arial"/>
              <a:cs typeface="Arial"/>
              <a:sym typeface="Arial"/>
            </a:endParaRPr>
          </a:p>
        </p:txBody>
      </p:sp>
      <p:sp>
        <p:nvSpPr>
          <p:cNvPr id="179" name="Google Shape;179;p28"/>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25450" lvl="0" indent="-285750" algn="l" rtl="0">
              <a:lnSpc>
                <a:spcPct val="115000"/>
              </a:lnSpc>
              <a:spcBef>
                <a:spcPts val="1100"/>
              </a:spcBef>
              <a:spcAft>
                <a:spcPts val="0"/>
              </a:spcAft>
              <a:buClr>
                <a:srgbClr val="191919"/>
              </a:buClr>
              <a:buSzPts val="1400"/>
              <a:buFont typeface="Arial" panose="020B0604020202020204" pitchFamily="34" charset="0"/>
              <a:buChar char="•"/>
            </a:pPr>
            <a:r>
              <a:rPr lang="en" dirty="0">
                <a:solidFill>
                  <a:srgbClr val="191919"/>
                </a:solidFill>
                <a:highlight>
                  <a:srgbClr val="FFFFFF"/>
                </a:highlight>
              </a:rPr>
              <a:t>We gratefully acknowledge all GISAID data contributors (i.e., the authors and their originating laboratories) responsible for obtaining the specimens, and their submitting laboratories for generating the genetic sequence and metadata and sharing via the GISAID Initiative, on which this research is based.</a:t>
            </a:r>
            <a:endParaRPr dirty="0">
              <a:solidFill>
                <a:srgbClr val="191919"/>
              </a:solidFill>
              <a:highlight>
                <a:srgbClr val="FFFFFF"/>
              </a:highlight>
            </a:endParaRPr>
          </a:p>
          <a:p>
            <a:pPr marL="742950" lvl="0" indent="-285750" algn="l" rtl="0">
              <a:lnSpc>
                <a:spcPct val="115000"/>
              </a:lnSpc>
              <a:spcBef>
                <a:spcPts val="1100"/>
              </a:spcBef>
              <a:spcAft>
                <a:spcPts val="0"/>
              </a:spcAft>
              <a:buFont typeface="Arial" panose="020B0604020202020204" pitchFamily="34" charset="0"/>
              <a:buChar char="•"/>
            </a:pPr>
            <a:endParaRPr dirty="0">
              <a:solidFill>
                <a:srgbClr val="191919"/>
              </a:solidFill>
              <a:highlight>
                <a:srgbClr val="FFFFFF"/>
              </a:highlight>
            </a:endParaRPr>
          </a:p>
          <a:p>
            <a:pPr marL="425450" lvl="0" indent="-285750" algn="l" rtl="0">
              <a:lnSpc>
                <a:spcPct val="115000"/>
              </a:lnSpc>
              <a:spcBef>
                <a:spcPts val="1100"/>
              </a:spcBef>
              <a:spcAft>
                <a:spcPts val="0"/>
              </a:spcAft>
              <a:buClr>
                <a:srgbClr val="191919"/>
              </a:buClr>
              <a:buSzPts val="1400"/>
              <a:buFont typeface="Arial" panose="020B0604020202020204" pitchFamily="34" charset="0"/>
              <a:buChar char="•"/>
            </a:pPr>
            <a:r>
              <a:rPr lang="en" dirty="0">
                <a:solidFill>
                  <a:srgbClr val="191919"/>
                </a:solidFill>
                <a:highlight>
                  <a:srgbClr val="FFFFFF"/>
                </a:highlight>
              </a:rPr>
              <a:t>We acknowledge the following entities at the University of North Carolina at Charlotte: Academic Affairs, The Office of Research (Ignite Award), The Center for Computational Intelligence to Predict Health and Environmental Risks (CIPHER), The Department of Bioinformatics and Genomics, The College of Computing and Informatics, and the University Research Computing group. We gratefully acknowledge the support of the Belk Family and the Levine Scholars program.</a:t>
            </a:r>
            <a:endParaRPr sz="2300" dirty="0">
              <a:solidFill>
                <a:schemeClr val="dk1"/>
              </a:solidFill>
            </a:endParaRPr>
          </a:p>
          <a:p>
            <a:pPr marL="0" lvl="0" indent="0" algn="l" rtl="0">
              <a:spcBef>
                <a:spcPts val="1100"/>
              </a:spcBef>
              <a:spcAft>
                <a:spcPts val="0"/>
              </a:spcAft>
              <a:buNone/>
            </a:pPr>
            <a:endParaRPr sz="1500" dirty="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sp>
        <p:nvSpPr>
          <p:cNvPr id="184" name="Google Shape;184;p29"/>
          <p:cNvSpPr txBox="1"/>
          <p:nvPr/>
        </p:nvSpPr>
        <p:spPr>
          <a:xfrm>
            <a:off x="105381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References</a:t>
            </a:r>
            <a:endParaRPr sz="600" b="0" i="0" u="none" strike="noStrike" cap="none">
              <a:solidFill>
                <a:srgbClr val="000000"/>
              </a:solidFill>
              <a:latin typeface="Arial"/>
              <a:ea typeface="Arial"/>
              <a:cs typeface="Arial"/>
              <a:sym typeface="Arial"/>
            </a:endParaRPr>
          </a:p>
        </p:txBody>
      </p:sp>
      <p:sp>
        <p:nvSpPr>
          <p:cNvPr id="185" name="Google Shape;185;p29"/>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rgbClr val="191919"/>
              </a:buClr>
              <a:buSzPts val="1100"/>
              <a:buChar char="●"/>
            </a:pPr>
            <a:r>
              <a:rPr lang="en" sz="1100">
                <a:solidFill>
                  <a:schemeClr val="dk1"/>
                </a:solidFill>
              </a:rPr>
              <a:t>Janies, D., Ocaña, K., Guirales-Medrano, S., Obeid, K., Alexander, R., &amp; Ford, C. T. (2025). </a:t>
            </a:r>
            <a:r>
              <a:rPr lang="en" sz="1100" i="1">
                <a:solidFill>
                  <a:schemeClr val="dk1"/>
                </a:solidFill>
              </a:rPr>
              <a:t>Analyses of phylogenetics, natural selection, and protein structure of clade 2.3.4.4b H5N1 Influenza A reveal that recent viral lineages have evolved promiscuity in host range and improved replication in mammals in North America</a:t>
            </a:r>
            <a:r>
              <a:rPr lang="en" sz="1100">
                <a:solidFill>
                  <a:schemeClr val="dk1"/>
                </a:solidFill>
              </a:rPr>
              <a:t> (p. 2025.03.15.641219). bioRxiv.</a:t>
            </a:r>
            <a:r>
              <a:rPr lang="en" sz="1100">
                <a:solidFill>
                  <a:schemeClr val="dk1"/>
                </a:solidFill>
                <a:uFill>
                  <a:noFill/>
                </a:uFill>
                <a:hlinkClick r:id="rId4">
                  <a:extLst>
                    <a:ext uri="{A12FA001-AC4F-418D-AE19-62706E023703}">
                      <ahyp:hlinkClr xmlns:ahyp="http://schemas.microsoft.com/office/drawing/2018/hyperlinkcolor" val="tx"/>
                    </a:ext>
                  </a:extLst>
                </a:hlinkClick>
              </a:rPr>
              <a:t> </a:t>
            </a:r>
            <a:r>
              <a:rPr lang="en" sz="1100" u="sng">
                <a:solidFill>
                  <a:schemeClr val="hlink"/>
                </a:solidFill>
                <a:hlinkClick r:id="rId4"/>
              </a:rPr>
              <a:t>https://doi.org/10.1101/2025.03.15.641219</a:t>
            </a:r>
            <a:endParaRPr sz="1100">
              <a:solidFill>
                <a:schemeClr val="dk1"/>
              </a:solidFill>
            </a:endParaRPr>
          </a:p>
          <a:p>
            <a:pPr marL="457200" lvl="0" indent="0" algn="l" rtl="0">
              <a:lnSpc>
                <a:spcPct val="100000"/>
              </a:lnSpc>
              <a:spcBef>
                <a:spcPts val="0"/>
              </a:spcBef>
              <a:spcAft>
                <a:spcPts val="0"/>
              </a:spcAft>
              <a:buNone/>
            </a:pP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 sz="1100">
                <a:solidFill>
                  <a:schemeClr val="dk1"/>
                </a:solidFill>
              </a:rPr>
              <a:t>Lupiani, B., &amp; Reddy, S. M. (2009). The history of avian influenza. </a:t>
            </a:r>
            <a:r>
              <a:rPr lang="en" sz="1100" i="1">
                <a:solidFill>
                  <a:schemeClr val="dk1"/>
                </a:solidFill>
              </a:rPr>
              <a:t>Comparative Immunology, Microbiology and Infectious Diseases</a:t>
            </a:r>
            <a:r>
              <a:rPr lang="en" sz="1100">
                <a:solidFill>
                  <a:schemeClr val="dk1"/>
                </a:solidFill>
              </a:rPr>
              <a:t>, </a:t>
            </a:r>
            <a:r>
              <a:rPr lang="en" sz="1100" i="1">
                <a:solidFill>
                  <a:schemeClr val="dk1"/>
                </a:solidFill>
              </a:rPr>
              <a:t>32</a:t>
            </a:r>
            <a:r>
              <a:rPr lang="en" sz="1100">
                <a:solidFill>
                  <a:schemeClr val="dk1"/>
                </a:solidFill>
              </a:rPr>
              <a:t>(4), 311–323.</a:t>
            </a:r>
            <a:r>
              <a:rPr lang="en" sz="1100">
                <a:solidFill>
                  <a:schemeClr val="dk1"/>
                </a:solidFill>
                <a:uFill>
                  <a:noFill/>
                </a:uFill>
                <a:hlinkClick r:id="rId5">
                  <a:extLst>
                    <a:ext uri="{A12FA001-AC4F-418D-AE19-62706E023703}">
                      <ahyp:hlinkClr xmlns:ahyp="http://schemas.microsoft.com/office/drawing/2018/hyperlinkcolor" val="tx"/>
                    </a:ext>
                  </a:extLst>
                </a:hlinkClick>
              </a:rPr>
              <a:t> </a:t>
            </a:r>
            <a:r>
              <a:rPr lang="en" sz="1100" u="sng">
                <a:solidFill>
                  <a:schemeClr val="hlink"/>
                </a:solidFill>
                <a:hlinkClick r:id="rId5"/>
              </a:rPr>
              <a:t>https://doi.org/10.1016/j.cimid.2008.01.004</a:t>
            </a:r>
            <a:endParaRPr sz="1100" u="sng">
              <a:solidFill>
                <a:schemeClr val="hlink"/>
              </a:solidFill>
            </a:endParaRPr>
          </a:p>
          <a:p>
            <a:pPr marL="457200" lvl="0" indent="0" algn="l" rtl="0">
              <a:lnSpc>
                <a:spcPct val="100000"/>
              </a:lnSpc>
              <a:spcBef>
                <a:spcPts val="0"/>
              </a:spcBef>
              <a:spcAft>
                <a:spcPts val="0"/>
              </a:spcAft>
              <a:buNone/>
            </a:pPr>
            <a:endParaRPr sz="1100" u="sng">
              <a:solidFill>
                <a:schemeClr val="hlink"/>
              </a:solidFill>
            </a:endParaRPr>
          </a:p>
          <a:p>
            <a:pPr marL="457200" lvl="0" indent="-298450" algn="l" rtl="0">
              <a:lnSpc>
                <a:spcPct val="100000"/>
              </a:lnSpc>
              <a:spcBef>
                <a:spcPts val="0"/>
              </a:spcBef>
              <a:spcAft>
                <a:spcPts val="0"/>
              </a:spcAft>
              <a:buClr>
                <a:schemeClr val="dk1"/>
              </a:buClr>
              <a:buSzPts val="1100"/>
              <a:buChar char="●"/>
            </a:pPr>
            <a:r>
              <a:rPr lang="en" sz="1100">
                <a:solidFill>
                  <a:schemeClr val="dk1"/>
                </a:solidFill>
              </a:rPr>
              <a:t>Uyeki, T. M., Milton, S., Hamid, C. A., Webb, C. R., Presley, S. M., Shetty, V., Rollo, S. N., Martinez, D. L., Rai, S., Gonzales, E. R., Kniss, K. L., Jang, Y., Frederick, J. C., Cruz, J. A. D. L., Liddell, J., Di, H., Kirby, M. K., Barnes, J. R., &amp; Davis, C. T. (2024). Highly Pathogenic Avian Influenza A(H5N1) Virus Infection in a Dairy Farm Worker. </a:t>
            </a:r>
            <a:r>
              <a:rPr lang="en" sz="1100" i="1">
                <a:solidFill>
                  <a:schemeClr val="dk1"/>
                </a:solidFill>
              </a:rPr>
              <a:t>New England Journal of Medicine</a:t>
            </a:r>
            <a:r>
              <a:rPr lang="en" sz="1100">
                <a:solidFill>
                  <a:schemeClr val="dk1"/>
                </a:solidFill>
              </a:rPr>
              <a:t>, </a:t>
            </a:r>
            <a:r>
              <a:rPr lang="en" sz="1100" i="1">
                <a:solidFill>
                  <a:schemeClr val="dk1"/>
                </a:solidFill>
              </a:rPr>
              <a:t>390</a:t>
            </a:r>
            <a:r>
              <a:rPr lang="en" sz="1100">
                <a:solidFill>
                  <a:schemeClr val="dk1"/>
                </a:solidFill>
              </a:rPr>
              <a:t>(21), 2028–2029.</a:t>
            </a:r>
            <a:r>
              <a:rPr lang="en" sz="1100">
                <a:solidFill>
                  <a:schemeClr val="dk1"/>
                </a:solidFill>
                <a:uFill>
                  <a:noFill/>
                </a:uFill>
                <a:hlinkClick r:id="rId6">
                  <a:extLst>
                    <a:ext uri="{A12FA001-AC4F-418D-AE19-62706E023703}">
                      <ahyp:hlinkClr xmlns:ahyp="http://schemas.microsoft.com/office/drawing/2018/hyperlinkcolor" val="tx"/>
                    </a:ext>
                  </a:extLst>
                </a:hlinkClick>
              </a:rPr>
              <a:t> </a:t>
            </a:r>
            <a:r>
              <a:rPr lang="en" sz="1100" u="sng">
                <a:solidFill>
                  <a:schemeClr val="hlink"/>
                </a:solidFill>
                <a:hlinkClick r:id="rId6"/>
              </a:rPr>
              <a:t>https://doi.org/10.1056/NEJMc2405371</a:t>
            </a:r>
            <a:endParaRPr sz="1100" u="sng">
              <a:solidFill>
                <a:schemeClr val="hlink"/>
              </a:solidFill>
            </a:endParaRPr>
          </a:p>
          <a:p>
            <a:pPr marL="457200" lvl="0" indent="0" algn="l" rtl="0">
              <a:lnSpc>
                <a:spcPct val="100000"/>
              </a:lnSpc>
              <a:spcBef>
                <a:spcPts val="0"/>
              </a:spcBef>
              <a:spcAft>
                <a:spcPts val="0"/>
              </a:spcAft>
              <a:buNone/>
            </a:pPr>
            <a:endParaRPr sz="1100">
              <a:solidFill>
                <a:schemeClr val="dk1"/>
              </a:solidFill>
            </a:endParaRPr>
          </a:p>
          <a:p>
            <a:pPr marL="0" lvl="0" indent="0" algn="l" rtl="0">
              <a:spcBef>
                <a:spcPts val="0"/>
              </a:spcBef>
              <a:spcAft>
                <a:spcPts val="0"/>
              </a:spcAft>
              <a:buNone/>
            </a:pPr>
            <a:endParaRPr sz="15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30"/>
          <p:cNvSpPr txBox="1"/>
          <p:nvPr/>
        </p:nvSpPr>
        <p:spPr>
          <a:xfrm>
            <a:off x="0" y="1454050"/>
            <a:ext cx="5528400" cy="1498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6500"/>
              <a:buFont typeface="Oswald"/>
              <a:buNone/>
            </a:pPr>
            <a:r>
              <a:rPr lang="en" sz="7200"/>
              <a:t>Questions?</a:t>
            </a:r>
            <a:endParaRPr sz="7200" b="0" i="0" u="none" strike="noStrike" cap="none">
              <a:solidFill>
                <a:srgbClr val="000000"/>
              </a:solidFill>
              <a:latin typeface="Arial"/>
              <a:ea typeface="Arial"/>
              <a:cs typeface="Arial"/>
              <a:sym typeface="Arial"/>
            </a:endParaRPr>
          </a:p>
        </p:txBody>
      </p:sp>
      <p:sp>
        <p:nvSpPr>
          <p:cNvPr id="191" name="Google Shape;191;p30"/>
          <p:cNvSpPr txBox="1"/>
          <p:nvPr/>
        </p:nvSpPr>
        <p:spPr>
          <a:xfrm>
            <a:off x="627025" y="2952250"/>
            <a:ext cx="4358100" cy="9729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6500"/>
              <a:buFont typeface="Oswald"/>
              <a:buNone/>
            </a:pPr>
            <a:r>
              <a:rPr lang="en" sz="2400"/>
              <a:t>Email: sguirale@charlotte.edu</a:t>
            </a:r>
            <a:endParaRPr sz="2400" b="0" i="0" u="none" strike="noStrike" cap="none">
              <a:solidFill>
                <a:srgbClr val="000000"/>
              </a:solidFill>
              <a:latin typeface="Arial"/>
              <a:ea typeface="Arial"/>
              <a:cs typeface="Arial"/>
              <a:sym typeface="Arial"/>
            </a:endParaRPr>
          </a:p>
        </p:txBody>
      </p:sp>
      <p:pic>
        <p:nvPicPr>
          <p:cNvPr id="192" name="Google Shape;192;p30"/>
          <p:cNvPicPr preferRelativeResize="0"/>
          <p:nvPr/>
        </p:nvPicPr>
        <p:blipFill>
          <a:blip r:embed="rId4">
            <a:alphaModFix/>
          </a:blip>
          <a:stretch>
            <a:fillRect/>
          </a:stretch>
        </p:blipFill>
        <p:spPr>
          <a:xfrm>
            <a:off x="5833200" y="565825"/>
            <a:ext cx="3310799" cy="4619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Introduction &amp; Research Question</a:t>
            </a:r>
            <a:endParaRPr sz="600" b="0" i="0" u="none" strike="noStrike" cap="none">
              <a:solidFill>
                <a:srgbClr val="000000"/>
              </a:solidFill>
              <a:latin typeface="Arial"/>
              <a:ea typeface="Arial"/>
              <a:cs typeface="Arial"/>
              <a:sym typeface="Arial"/>
            </a:endParaRPr>
          </a:p>
        </p:txBody>
      </p:sp>
      <p:sp>
        <p:nvSpPr>
          <p:cNvPr id="69" name="Google Shape;69;p15"/>
          <p:cNvSpPr txBox="1"/>
          <p:nvPr/>
        </p:nvSpPr>
        <p:spPr>
          <a:xfrm>
            <a:off x="111125" y="714375"/>
            <a:ext cx="3008400" cy="3873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AutoNum type="arabicPeriod"/>
            </a:pPr>
            <a:r>
              <a:rPr lang="en" sz="1200" dirty="0">
                <a:solidFill>
                  <a:schemeClr val="dk2"/>
                </a:solidFill>
              </a:rPr>
              <a:t>How have phylogenetic relationships and natural selection shaped the host range promiscuity and enhanced mammalian replication of clade 2.3.4.4b H5N1 Influenza A viral lineage in North America?</a:t>
            </a:r>
            <a:endParaRPr sz="1200" dirty="0">
              <a:solidFill>
                <a:schemeClr val="dk2"/>
              </a:solidFill>
            </a:endParaRPr>
          </a:p>
          <a:p>
            <a:pPr marL="685800" lvl="0" indent="-228600" algn="l" rtl="0">
              <a:spcBef>
                <a:spcPts val="0"/>
              </a:spcBef>
              <a:spcAft>
                <a:spcPts val="0"/>
              </a:spcAft>
              <a:buFont typeface="+mj-lt"/>
              <a:buAutoNum type="arabicPeriod"/>
            </a:pPr>
            <a:endParaRPr sz="1200" dirty="0">
              <a:solidFill>
                <a:schemeClr val="dk2"/>
              </a:solidFill>
            </a:endParaRPr>
          </a:p>
          <a:p>
            <a:pPr marL="457200" lvl="0" indent="-304800" algn="l" rtl="0">
              <a:spcBef>
                <a:spcPts val="0"/>
              </a:spcBef>
              <a:spcAft>
                <a:spcPts val="0"/>
              </a:spcAft>
              <a:buClr>
                <a:schemeClr val="dk2"/>
              </a:buClr>
              <a:buSzPts val="1200"/>
              <a:buAutoNum type="arabicPeriod"/>
            </a:pPr>
            <a:r>
              <a:rPr lang="en" sz="1200" dirty="0">
                <a:solidFill>
                  <a:schemeClr val="dk2"/>
                </a:solidFill>
              </a:rPr>
              <a:t>What specific mutations in the HA and PB2 proteins of H5N1 clade 2.3.4.4b viral lineage correlate with observed host shifts and increased viral replication in mammals?</a:t>
            </a:r>
            <a:endParaRPr sz="1200" dirty="0">
              <a:solidFill>
                <a:schemeClr val="dk2"/>
              </a:solidFill>
            </a:endParaRPr>
          </a:p>
          <a:p>
            <a:pPr marL="685800" lvl="0" indent="-228600" algn="l" rtl="0">
              <a:spcBef>
                <a:spcPts val="0"/>
              </a:spcBef>
              <a:spcAft>
                <a:spcPts val="0"/>
              </a:spcAft>
              <a:buFont typeface="+mj-lt"/>
              <a:buAutoNum type="arabicPeriod"/>
            </a:pPr>
            <a:endParaRPr sz="1200" dirty="0">
              <a:solidFill>
                <a:schemeClr val="dk2"/>
              </a:solidFill>
            </a:endParaRPr>
          </a:p>
          <a:p>
            <a:pPr marL="457200" lvl="0" indent="-304800" algn="l" rtl="0">
              <a:spcBef>
                <a:spcPts val="0"/>
              </a:spcBef>
              <a:spcAft>
                <a:spcPts val="0"/>
              </a:spcAft>
              <a:buClr>
                <a:schemeClr val="dk2"/>
              </a:buClr>
              <a:buSzPts val="1200"/>
              <a:buAutoNum type="arabicPeriod"/>
            </a:pPr>
            <a:r>
              <a:rPr lang="en" sz="1200" dirty="0">
                <a:solidFill>
                  <a:schemeClr val="dk2"/>
                </a:solidFill>
              </a:rPr>
              <a:t>Do structural analyses of HA's receptor binding and PB2's interaction with host immune proteins provide molecular insights into H5N1's adaptation to new hosts and evasion of innate immunity?</a:t>
            </a:r>
            <a:endParaRPr sz="1200" dirty="0">
              <a:solidFill>
                <a:schemeClr val="dk2"/>
              </a:solidFill>
            </a:endParaRPr>
          </a:p>
        </p:txBody>
      </p:sp>
      <p:sp>
        <p:nvSpPr>
          <p:cNvPr id="70" name="Google Shape;70;p15"/>
          <p:cNvSpPr txBox="1"/>
          <p:nvPr/>
        </p:nvSpPr>
        <p:spPr>
          <a:xfrm>
            <a:off x="91303" y="4714303"/>
            <a:ext cx="3196500" cy="5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B7B7B7"/>
                </a:solidFill>
              </a:rPr>
              <a:t>Source: https://www.cdc.gov/bird-flu/php/surveillance/chart-epi-curve-ah5n1.html</a:t>
            </a:r>
            <a:endParaRPr sz="1000" dirty="0">
              <a:solidFill>
                <a:srgbClr val="B7B7B7"/>
              </a:solidFill>
            </a:endParaRPr>
          </a:p>
        </p:txBody>
      </p:sp>
      <p:pic>
        <p:nvPicPr>
          <p:cNvPr id="71" name="Google Shape;71;p15" title="2020-2024_cdc_cases.png"/>
          <p:cNvPicPr preferRelativeResize="0"/>
          <p:nvPr/>
        </p:nvPicPr>
        <p:blipFill>
          <a:blip r:embed="rId4">
            <a:alphaModFix/>
          </a:blip>
          <a:stretch>
            <a:fillRect/>
          </a:stretch>
        </p:blipFill>
        <p:spPr>
          <a:xfrm>
            <a:off x="3287803" y="581826"/>
            <a:ext cx="5856197" cy="4561675"/>
          </a:xfrm>
          <a:prstGeom prst="rect">
            <a:avLst/>
          </a:prstGeom>
          <a:noFill/>
          <a:ln>
            <a:noFill/>
          </a:ln>
        </p:spPr>
      </p:pic>
      <p:pic>
        <p:nvPicPr>
          <p:cNvPr id="72" name="Google Shape;72;p15"/>
          <p:cNvPicPr preferRelativeResize="0"/>
          <p:nvPr/>
        </p:nvPicPr>
        <p:blipFill>
          <a:blip r:embed="rId5">
            <a:alphaModFix/>
          </a:blip>
          <a:stretch>
            <a:fillRect/>
          </a:stretch>
        </p:blipFill>
        <p:spPr>
          <a:xfrm>
            <a:off x="3885900" y="581825"/>
            <a:ext cx="2527075" cy="23164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6"/>
          <p:cNvSpPr txBox="1"/>
          <p:nvPr/>
        </p:nvSpPr>
        <p:spPr>
          <a:xfrm>
            <a:off x="1116450" y="104100"/>
            <a:ext cx="50706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Avian vs. Human Influenza</a:t>
            </a:r>
            <a:endParaRPr sz="600" b="0" i="0" u="none" strike="noStrike" cap="none">
              <a:solidFill>
                <a:srgbClr val="000000"/>
              </a:solidFill>
              <a:latin typeface="Arial"/>
              <a:ea typeface="Arial"/>
              <a:cs typeface="Arial"/>
              <a:sym typeface="Arial"/>
            </a:endParaRPr>
          </a:p>
        </p:txBody>
      </p:sp>
      <p:pic>
        <p:nvPicPr>
          <p:cNvPr id="78" name="Google Shape;78;p16"/>
          <p:cNvPicPr preferRelativeResize="0"/>
          <p:nvPr/>
        </p:nvPicPr>
        <p:blipFill rotWithShape="1">
          <a:blip r:embed="rId4">
            <a:alphaModFix/>
          </a:blip>
          <a:srcRect b="56333"/>
          <a:stretch/>
        </p:blipFill>
        <p:spPr>
          <a:xfrm>
            <a:off x="4655025" y="573452"/>
            <a:ext cx="4488975" cy="2923802"/>
          </a:xfrm>
          <a:prstGeom prst="rect">
            <a:avLst/>
          </a:prstGeom>
          <a:noFill/>
          <a:ln>
            <a:noFill/>
          </a:ln>
        </p:spPr>
      </p:pic>
      <p:sp>
        <p:nvSpPr>
          <p:cNvPr id="79" name="Google Shape;79;p16"/>
          <p:cNvSpPr txBox="1"/>
          <p:nvPr/>
        </p:nvSpPr>
        <p:spPr>
          <a:xfrm>
            <a:off x="92231" y="624506"/>
            <a:ext cx="4326000" cy="3976500"/>
          </a:xfrm>
          <a:prstGeom prst="rect">
            <a:avLst/>
          </a:prstGeom>
          <a:noFill/>
          <a:ln>
            <a:noFill/>
          </a:ln>
        </p:spPr>
        <p:txBody>
          <a:bodyPr spcFirstLastPara="1" wrap="square" lIns="68575" tIns="68575" rIns="68575" bIns="68575" anchor="t" anchorCtr="0">
            <a:spAutoFit/>
          </a:bodyPr>
          <a:lstStyle/>
          <a:p>
            <a:pPr marL="0" lvl="0" indent="0" algn="l" rtl="0">
              <a:lnSpc>
                <a:spcPct val="100000"/>
              </a:lnSpc>
              <a:spcBef>
                <a:spcPts val="0"/>
              </a:spcBef>
              <a:spcAft>
                <a:spcPts val="0"/>
              </a:spcAft>
              <a:buNone/>
            </a:pPr>
            <a:r>
              <a:rPr lang="en" sz="1100" b="1">
                <a:solidFill>
                  <a:srgbClr val="5A5A5A"/>
                </a:solidFill>
              </a:rPr>
              <a:t>History</a:t>
            </a:r>
            <a:endParaRPr sz="1100" b="1">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Avian influenza first emerged in 1878</a:t>
            </a:r>
            <a:endParaRPr sz="110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Kills millions of birds across the globe and has also caused sickness in wild and domestic mammals. Historically has killed 60% of human cases.</a:t>
            </a:r>
            <a:endParaRPr sz="1100">
              <a:solidFill>
                <a:srgbClr val="5A5A5A"/>
              </a:solidFill>
            </a:endParaRPr>
          </a:p>
          <a:p>
            <a:pPr marL="0" lvl="0" indent="0" algn="l" rtl="0">
              <a:lnSpc>
                <a:spcPct val="100000"/>
              </a:lnSpc>
              <a:spcBef>
                <a:spcPts val="800"/>
              </a:spcBef>
              <a:spcAft>
                <a:spcPts val="0"/>
              </a:spcAft>
              <a:buNone/>
            </a:pPr>
            <a:r>
              <a:rPr lang="en" sz="1100" b="1">
                <a:solidFill>
                  <a:srgbClr val="5A5A5A"/>
                </a:solidFill>
              </a:rPr>
              <a:t>Subtypes</a:t>
            </a:r>
            <a:endParaRPr sz="1100" b="1">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Hemagglutinin: H1 to H18 subtypes</a:t>
            </a:r>
            <a:endParaRPr sz="1100">
              <a:solidFill>
                <a:srgbClr val="5A5A5A"/>
              </a:solidFill>
            </a:endParaRPr>
          </a:p>
          <a:p>
            <a:pPr marL="685800" lvl="1" indent="-234950" algn="l" rtl="0">
              <a:lnSpc>
                <a:spcPct val="100000"/>
              </a:lnSpc>
              <a:spcBef>
                <a:spcPts val="800"/>
              </a:spcBef>
              <a:spcAft>
                <a:spcPts val="0"/>
              </a:spcAft>
              <a:buClr>
                <a:srgbClr val="5A5A5A"/>
              </a:buClr>
              <a:buSzPts val="1100"/>
              <a:buChar char="○"/>
            </a:pPr>
            <a:r>
              <a:rPr lang="en" sz="1100">
                <a:solidFill>
                  <a:srgbClr val="5A5A5A"/>
                </a:solidFill>
              </a:rPr>
              <a:t>Humans: H1, H2, H3…</a:t>
            </a:r>
            <a:endParaRPr sz="1100">
              <a:solidFill>
                <a:srgbClr val="5A5A5A"/>
              </a:solidFill>
            </a:endParaRPr>
          </a:p>
          <a:p>
            <a:pPr marL="685800" lvl="1" indent="-234950" algn="l" rtl="0">
              <a:lnSpc>
                <a:spcPct val="100000"/>
              </a:lnSpc>
              <a:spcBef>
                <a:spcPts val="800"/>
              </a:spcBef>
              <a:spcAft>
                <a:spcPts val="0"/>
              </a:spcAft>
              <a:buClr>
                <a:srgbClr val="5A5A5A"/>
              </a:buClr>
              <a:buSzPts val="1100"/>
              <a:buChar char="○"/>
            </a:pPr>
            <a:r>
              <a:rPr lang="en" sz="1100">
                <a:solidFill>
                  <a:srgbClr val="5A5A5A"/>
                </a:solidFill>
              </a:rPr>
              <a:t>Birds: Almost any (except H17 and H18), but H5 and H7 cause severs disease</a:t>
            </a:r>
            <a:endParaRPr sz="110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Neuraminidase: N1 to N11 subtypes</a:t>
            </a:r>
            <a:endParaRPr sz="1100">
              <a:solidFill>
                <a:srgbClr val="5A5A5A"/>
              </a:solidFill>
            </a:endParaRPr>
          </a:p>
          <a:p>
            <a:pPr marL="0" lvl="0" indent="0" algn="l" rtl="0">
              <a:lnSpc>
                <a:spcPct val="100000"/>
              </a:lnSpc>
              <a:spcBef>
                <a:spcPts val="800"/>
              </a:spcBef>
              <a:spcAft>
                <a:spcPts val="0"/>
              </a:spcAft>
              <a:buNone/>
            </a:pPr>
            <a:r>
              <a:rPr lang="en" sz="1100" b="1">
                <a:solidFill>
                  <a:srgbClr val="5A5A5A"/>
                </a:solidFill>
              </a:rPr>
              <a:t>Zoonosis</a:t>
            </a:r>
            <a:endParaRPr sz="1100" b="1">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H5N1 is known to infect humans and other mammals</a:t>
            </a:r>
            <a:endParaRPr sz="110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a:solidFill>
                  <a:srgbClr val="5A5A5A"/>
                </a:solidFill>
              </a:rPr>
              <a:t>Human-to-human transmission of H5N1 has historically been very rare and inefficient</a:t>
            </a:r>
            <a:endParaRPr sz="1100">
              <a:solidFill>
                <a:srgbClr val="5A5A5A"/>
              </a:solidFill>
            </a:endParaRPr>
          </a:p>
          <a:p>
            <a:pPr marL="0" lvl="0" indent="0" algn="l" rtl="0">
              <a:lnSpc>
                <a:spcPct val="100000"/>
              </a:lnSpc>
              <a:spcBef>
                <a:spcPts val="800"/>
              </a:spcBef>
              <a:spcAft>
                <a:spcPts val="800"/>
              </a:spcAft>
              <a:buNone/>
            </a:pPr>
            <a:endParaRPr sz="1100">
              <a:solidFill>
                <a:schemeClr val="dk1"/>
              </a:solidFill>
            </a:endParaRPr>
          </a:p>
        </p:txBody>
      </p:sp>
      <p:sp>
        <p:nvSpPr>
          <p:cNvPr id="80" name="Google Shape;80;p16"/>
          <p:cNvSpPr txBox="1"/>
          <p:nvPr/>
        </p:nvSpPr>
        <p:spPr>
          <a:xfrm>
            <a:off x="6216750" y="2569931"/>
            <a:ext cx="1365600" cy="10005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400">
                <a:solidFill>
                  <a:srgbClr val="E69138"/>
                </a:solidFill>
              </a:rPr>
              <a:t>Sialic Acid</a:t>
            </a:r>
            <a:r>
              <a:rPr lang="en" sz="1400">
                <a:solidFill>
                  <a:schemeClr val="dk1"/>
                </a:solidFill>
              </a:rPr>
              <a:t> bound </a:t>
            </a:r>
            <a:endParaRPr sz="1400">
              <a:solidFill>
                <a:schemeClr val="dk1"/>
              </a:solidFill>
            </a:endParaRPr>
          </a:p>
          <a:p>
            <a:pPr marL="0" lvl="0" indent="0" algn="ctr" rtl="0">
              <a:spcBef>
                <a:spcPts val="0"/>
              </a:spcBef>
              <a:spcAft>
                <a:spcPts val="0"/>
              </a:spcAft>
              <a:buNone/>
            </a:pPr>
            <a:r>
              <a:rPr lang="en" sz="1400">
                <a:solidFill>
                  <a:schemeClr val="dk1"/>
                </a:solidFill>
              </a:rPr>
              <a:t>to </a:t>
            </a:r>
            <a:r>
              <a:rPr lang="en" sz="1400">
                <a:solidFill>
                  <a:srgbClr val="337AC7"/>
                </a:solidFill>
              </a:rPr>
              <a:t>HA1</a:t>
            </a:r>
            <a:r>
              <a:rPr lang="en" sz="1400">
                <a:solidFill>
                  <a:schemeClr val="dk1"/>
                </a:solidFill>
              </a:rPr>
              <a:t> Region of </a:t>
            </a:r>
            <a:r>
              <a:rPr lang="en" sz="1400">
                <a:solidFill>
                  <a:srgbClr val="337AC7"/>
                </a:solidFill>
              </a:rPr>
              <a:t>H</a:t>
            </a:r>
            <a:endParaRPr sz="1400">
              <a:solidFill>
                <a:srgbClr val="337AC7"/>
              </a:solidFill>
            </a:endParaRPr>
          </a:p>
        </p:txBody>
      </p:sp>
      <p:sp>
        <p:nvSpPr>
          <p:cNvPr id="81" name="Google Shape;81;p16"/>
          <p:cNvSpPr txBox="1"/>
          <p:nvPr/>
        </p:nvSpPr>
        <p:spPr>
          <a:xfrm>
            <a:off x="5590801" y="4816400"/>
            <a:ext cx="2617500" cy="2925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000">
                <a:solidFill>
                  <a:srgbClr val="999999"/>
                </a:solidFill>
              </a:rPr>
              <a:t>Source: https://pdb101.rcsb.org/motm/302</a:t>
            </a:r>
            <a:endParaRPr sz="1000">
              <a:solidFill>
                <a:srgbClr val="999999"/>
              </a:solidFill>
            </a:endParaRPr>
          </a:p>
        </p:txBody>
      </p:sp>
      <p:sp>
        <p:nvSpPr>
          <p:cNvPr id="82" name="Google Shape;82;p16"/>
          <p:cNvSpPr/>
          <p:nvPr/>
        </p:nvSpPr>
        <p:spPr>
          <a:xfrm>
            <a:off x="4896125" y="3173100"/>
            <a:ext cx="1731600" cy="11247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83;p16"/>
          <p:cNvSpPr/>
          <p:nvPr/>
        </p:nvSpPr>
        <p:spPr>
          <a:xfrm>
            <a:off x="7172450" y="3173100"/>
            <a:ext cx="1731600" cy="11247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7"/>
          <p:cNvSpPr txBox="1"/>
          <p:nvPr/>
        </p:nvSpPr>
        <p:spPr>
          <a:xfrm>
            <a:off x="1254975" y="104100"/>
            <a:ext cx="4757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Sweetly Specific</a:t>
            </a:r>
            <a:endParaRPr sz="600" b="0" i="0" u="none" strike="noStrike" cap="none">
              <a:solidFill>
                <a:srgbClr val="000000"/>
              </a:solidFill>
              <a:latin typeface="Arial"/>
              <a:ea typeface="Arial"/>
              <a:cs typeface="Arial"/>
              <a:sym typeface="Arial"/>
            </a:endParaRPr>
          </a:p>
        </p:txBody>
      </p:sp>
      <p:sp>
        <p:nvSpPr>
          <p:cNvPr id="89" name="Google Shape;89;p17"/>
          <p:cNvSpPr txBox="1"/>
          <p:nvPr/>
        </p:nvSpPr>
        <p:spPr>
          <a:xfrm>
            <a:off x="92231" y="624506"/>
            <a:ext cx="4294500" cy="40074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1100" b="1">
                <a:solidFill>
                  <a:srgbClr val="5A5A5A"/>
                </a:solidFill>
              </a:rPr>
              <a:t>Glycan Entry:</a:t>
            </a:r>
            <a:endParaRPr sz="1100" b="1">
              <a:solidFill>
                <a:srgbClr val="5A5A5A"/>
              </a:solidFill>
            </a:endParaRPr>
          </a:p>
          <a:p>
            <a:pPr marL="342900" lvl="0" indent="-234950" algn="l" rtl="0">
              <a:lnSpc>
                <a:spcPct val="115000"/>
              </a:lnSpc>
              <a:spcBef>
                <a:spcPts val="0"/>
              </a:spcBef>
              <a:spcAft>
                <a:spcPts val="0"/>
              </a:spcAft>
              <a:buClr>
                <a:srgbClr val="5A5A5A"/>
              </a:buClr>
              <a:buSzPts val="1100"/>
              <a:buChar char="●"/>
            </a:pPr>
            <a:r>
              <a:rPr lang="en" sz="1100">
                <a:solidFill>
                  <a:srgbClr val="5A5A5A"/>
                </a:solidFill>
              </a:rPr>
              <a:t>Hemagglutinin recognizes and attaches to sialic acid molecules on the cell surface.</a:t>
            </a:r>
            <a:endParaRPr sz="1100">
              <a:solidFill>
                <a:srgbClr val="5A5A5A"/>
              </a:solidFill>
            </a:endParaRPr>
          </a:p>
          <a:p>
            <a:pPr marL="342900" lvl="0" indent="-234950" algn="l" rtl="0">
              <a:lnSpc>
                <a:spcPct val="115000"/>
              </a:lnSpc>
              <a:spcBef>
                <a:spcPts val="0"/>
              </a:spcBef>
              <a:spcAft>
                <a:spcPts val="0"/>
              </a:spcAft>
              <a:buClr>
                <a:srgbClr val="5A5A5A"/>
              </a:buClr>
              <a:buSzPts val="1100"/>
              <a:buChar char="●"/>
            </a:pPr>
            <a:r>
              <a:rPr lang="en" sz="1100">
                <a:solidFill>
                  <a:srgbClr val="5A5A5A"/>
                </a:solidFill>
              </a:rPr>
              <a:t>Sialic acids are a family of nine-carbon sugar molecules that are commonly found at the tips of glycans, or sugar chains, that are attached to proteins and lipids on the cell surface.</a:t>
            </a:r>
            <a:endParaRPr sz="1100">
              <a:solidFill>
                <a:srgbClr val="5A5A5A"/>
              </a:solidFill>
            </a:endParaRPr>
          </a:p>
          <a:p>
            <a:pPr marL="0" lvl="0" indent="0" algn="l" rtl="0">
              <a:lnSpc>
                <a:spcPct val="115000"/>
              </a:lnSpc>
              <a:spcBef>
                <a:spcPts val="0"/>
              </a:spcBef>
              <a:spcAft>
                <a:spcPts val="0"/>
              </a:spcAft>
              <a:buNone/>
            </a:pPr>
            <a:endParaRPr sz="1100">
              <a:solidFill>
                <a:srgbClr val="5A5A5A"/>
              </a:solidFill>
            </a:endParaRPr>
          </a:p>
          <a:p>
            <a:pPr marL="0" lvl="0" indent="0" algn="l" rtl="0">
              <a:lnSpc>
                <a:spcPct val="115000"/>
              </a:lnSpc>
              <a:spcBef>
                <a:spcPts val="0"/>
              </a:spcBef>
              <a:spcAft>
                <a:spcPts val="0"/>
              </a:spcAft>
              <a:buNone/>
            </a:pPr>
            <a:r>
              <a:rPr lang="en" sz="1100" b="1">
                <a:solidFill>
                  <a:srgbClr val="5A5A5A"/>
                </a:solidFill>
              </a:rPr>
              <a:t>Sialic Acid Linkage to Glycans:</a:t>
            </a:r>
            <a:endParaRPr sz="1100">
              <a:solidFill>
                <a:srgbClr val="5A5A5A"/>
              </a:solidFill>
            </a:endParaRPr>
          </a:p>
          <a:p>
            <a:pPr marL="342900" lvl="0" indent="-234950" algn="l" rtl="0">
              <a:lnSpc>
                <a:spcPct val="115000"/>
              </a:lnSpc>
              <a:spcBef>
                <a:spcPts val="0"/>
              </a:spcBef>
              <a:spcAft>
                <a:spcPts val="0"/>
              </a:spcAft>
              <a:buSzPts val="1100"/>
              <a:buChar char="●"/>
            </a:pPr>
            <a:r>
              <a:rPr lang="en" sz="1100">
                <a:solidFill>
                  <a:srgbClr val="5A5A5A"/>
                </a:solidFill>
              </a:rPr>
              <a:t>Avian influenza viruses, such as H5N1 or H7N9, are adapted to bind to α-2,3-linked sialic acid receptors.</a:t>
            </a:r>
            <a:endParaRPr sz="1100">
              <a:solidFill>
                <a:srgbClr val="5A5A5A"/>
              </a:solidFill>
            </a:endParaRPr>
          </a:p>
          <a:p>
            <a:pPr marL="685800" lvl="1" indent="-234950" algn="l" rtl="0">
              <a:lnSpc>
                <a:spcPct val="115000"/>
              </a:lnSpc>
              <a:spcBef>
                <a:spcPts val="0"/>
              </a:spcBef>
              <a:spcAft>
                <a:spcPts val="0"/>
              </a:spcAft>
              <a:buSzPts val="1100"/>
              <a:buChar char="○"/>
            </a:pPr>
            <a:r>
              <a:rPr lang="en" sz="1100">
                <a:solidFill>
                  <a:srgbClr val="5A5A5A"/>
                </a:solidFill>
              </a:rPr>
              <a:t>Predominantly found in the respiratory and gastrointestinal tracts of birds.</a:t>
            </a:r>
            <a:endParaRPr sz="1100">
              <a:solidFill>
                <a:srgbClr val="5A5A5A"/>
              </a:solidFill>
            </a:endParaRPr>
          </a:p>
          <a:p>
            <a:pPr marL="342900" lvl="0" indent="-234950" algn="l" rtl="0">
              <a:lnSpc>
                <a:spcPct val="115000"/>
              </a:lnSpc>
              <a:spcBef>
                <a:spcPts val="0"/>
              </a:spcBef>
              <a:spcAft>
                <a:spcPts val="0"/>
              </a:spcAft>
              <a:buSzPts val="1100"/>
              <a:buChar char="●"/>
            </a:pPr>
            <a:r>
              <a:rPr lang="en" sz="1100">
                <a:solidFill>
                  <a:srgbClr val="5A5A5A"/>
                </a:solidFill>
              </a:rPr>
              <a:t>Human influenza viruses, such as H1N1, are adapted to bind to α-2,6-linked sialic acid receptors.</a:t>
            </a:r>
            <a:endParaRPr sz="1100">
              <a:solidFill>
                <a:srgbClr val="5A5A5A"/>
              </a:solidFill>
            </a:endParaRPr>
          </a:p>
          <a:p>
            <a:pPr marL="685800" lvl="1" indent="-234950" algn="l" rtl="0">
              <a:lnSpc>
                <a:spcPct val="115000"/>
              </a:lnSpc>
              <a:spcBef>
                <a:spcPts val="0"/>
              </a:spcBef>
              <a:spcAft>
                <a:spcPts val="0"/>
              </a:spcAft>
              <a:buSzPts val="1100"/>
              <a:buChar char="○"/>
            </a:pPr>
            <a:r>
              <a:rPr lang="en" sz="1100">
                <a:solidFill>
                  <a:srgbClr val="5A5A5A"/>
                </a:solidFill>
              </a:rPr>
              <a:t>Human cells in the upper respiratory tract (nose, throat, and trachea) have α-2,6-linked sialic acid receptors.</a:t>
            </a:r>
            <a:endParaRPr sz="1100">
              <a:solidFill>
                <a:srgbClr val="5A5A5A"/>
              </a:solidFill>
            </a:endParaRPr>
          </a:p>
          <a:p>
            <a:pPr marL="342900" lvl="0" indent="-234950" algn="l" rtl="0">
              <a:lnSpc>
                <a:spcPct val="115000"/>
              </a:lnSpc>
              <a:spcBef>
                <a:spcPts val="0"/>
              </a:spcBef>
              <a:spcAft>
                <a:spcPts val="0"/>
              </a:spcAft>
              <a:buClr>
                <a:srgbClr val="5A5A5A"/>
              </a:buClr>
              <a:buSzPts val="1100"/>
              <a:buChar char="●"/>
            </a:pPr>
            <a:r>
              <a:rPr lang="en" sz="1100">
                <a:solidFill>
                  <a:srgbClr val="5A5A5A"/>
                </a:solidFill>
              </a:rPr>
              <a:t>Mammary glands of cows are rich in α-2,3-linked sialic acid receptors, allowing H5N1 to replicate and be released in milk, and potentially to be transmitted to other cows through contaminated milking equipment.</a:t>
            </a:r>
            <a:endParaRPr sz="1100">
              <a:solidFill>
                <a:srgbClr val="5A5A5A"/>
              </a:solidFill>
            </a:endParaRPr>
          </a:p>
        </p:txBody>
      </p:sp>
      <p:pic>
        <p:nvPicPr>
          <p:cNvPr id="90" name="Google Shape;90;p17"/>
          <p:cNvPicPr preferRelativeResize="0"/>
          <p:nvPr/>
        </p:nvPicPr>
        <p:blipFill rotWithShape="1">
          <a:blip r:embed="rId4">
            <a:alphaModFix/>
          </a:blip>
          <a:srcRect l="30117" r="29736"/>
          <a:stretch/>
        </p:blipFill>
        <p:spPr>
          <a:xfrm>
            <a:off x="6919977" y="853959"/>
            <a:ext cx="1472036" cy="1745117"/>
          </a:xfrm>
          <a:prstGeom prst="rect">
            <a:avLst/>
          </a:prstGeom>
          <a:noFill/>
          <a:ln>
            <a:noFill/>
          </a:ln>
        </p:spPr>
      </p:pic>
      <p:pic>
        <p:nvPicPr>
          <p:cNvPr id="91" name="Google Shape;91;p17"/>
          <p:cNvPicPr preferRelativeResize="0"/>
          <p:nvPr/>
        </p:nvPicPr>
        <p:blipFill rotWithShape="1">
          <a:blip r:embed="rId5">
            <a:alphaModFix/>
          </a:blip>
          <a:srcRect l="35311" r="35720"/>
          <a:stretch/>
        </p:blipFill>
        <p:spPr>
          <a:xfrm>
            <a:off x="4865475" y="573450"/>
            <a:ext cx="1341506" cy="2204025"/>
          </a:xfrm>
          <a:prstGeom prst="rect">
            <a:avLst/>
          </a:prstGeom>
          <a:noFill/>
          <a:ln>
            <a:noFill/>
          </a:ln>
        </p:spPr>
      </p:pic>
      <p:sp>
        <p:nvSpPr>
          <p:cNvPr id="92" name="Google Shape;92;p17"/>
          <p:cNvSpPr txBox="1"/>
          <p:nvPr/>
        </p:nvSpPr>
        <p:spPr>
          <a:xfrm>
            <a:off x="6994256" y="573450"/>
            <a:ext cx="819900" cy="4002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700" b="1">
                <a:solidFill>
                  <a:schemeClr val="dk1"/>
                </a:solidFill>
              </a:rPr>
              <a:t>2,6</a:t>
            </a:r>
            <a:endParaRPr sz="1700" b="1">
              <a:solidFill>
                <a:schemeClr val="dk1"/>
              </a:solidFill>
            </a:endParaRPr>
          </a:p>
        </p:txBody>
      </p:sp>
      <p:sp>
        <p:nvSpPr>
          <p:cNvPr id="93" name="Google Shape;93;p17"/>
          <p:cNvSpPr txBox="1"/>
          <p:nvPr/>
        </p:nvSpPr>
        <p:spPr>
          <a:xfrm>
            <a:off x="4865475" y="573450"/>
            <a:ext cx="819900" cy="4002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700" b="1">
                <a:solidFill>
                  <a:schemeClr val="dk1"/>
                </a:solidFill>
              </a:rPr>
              <a:t>2,3</a:t>
            </a:r>
            <a:endParaRPr sz="1700" b="1">
              <a:solidFill>
                <a:schemeClr val="dk1"/>
              </a:solidFill>
            </a:endParaRPr>
          </a:p>
        </p:txBody>
      </p:sp>
      <p:pic>
        <p:nvPicPr>
          <p:cNvPr id="94" name="Google Shape;94;p17"/>
          <p:cNvPicPr preferRelativeResize="0"/>
          <p:nvPr/>
        </p:nvPicPr>
        <p:blipFill>
          <a:blip r:embed="rId6">
            <a:alphaModFix/>
          </a:blip>
          <a:stretch>
            <a:fillRect/>
          </a:stretch>
        </p:blipFill>
        <p:spPr>
          <a:xfrm>
            <a:off x="4386600" y="2949020"/>
            <a:ext cx="4757402" cy="3266061"/>
          </a:xfrm>
          <a:prstGeom prst="rect">
            <a:avLst/>
          </a:prstGeom>
          <a:noFill/>
          <a:ln>
            <a:noFill/>
          </a:ln>
        </p:spPr>
      </p:pic>
      <p:sp>
        <p:nvSpPr>
          <p:cNvPr id="95" name="Google Shape;95;p17"/>
          <p:cNvSpPr txBox="1"/>
          <p:nvPr/>
        </p:nvSpPr>
        <p:spPr>
          <a:xfrm>
            <a:off x="1523223" y="4851000"/>
            <a:ext cx="2863500" cy="2925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000">
                <a:solidFill>
                  <a:srgbClr val="999999"/>
                </a:solidFill>
              </a:rPr>
              <a:t>Source: https://pdb101.rcsb.org/motm/302</a:t>
            </a:r>
            <a:endParaRPr sz="1000">
              <a:solidFill>
                <a:srgbClr val="999999"/>
              </a:solidFill>
            </a:endParaRPr>
          </a:p>
        </p:txBody>
      </p:sp>
      <p:sp>
        <p:nvSpPr>
          <p:cNvPr id="96" name="Google Shape;96;p17"/>
          <p:cNvSpPr txBox="1"/>
          <p:nvPr/>
        </p:nvSpPr>
        <p:spPr>
          <a:xfrm>
            <a:off x="5841750" y="2549475"/>
            <a:ext cx="1664700" cy="6003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500">
                <a:solidFill>
                  <a:srgbClr val="02573A"/>
                </a:solidFill>
              </a:rPr>
              <a:t>Sialyltransferases</a:t>
            </a:r>
            <a:r>
              <a:rPr lang="en" sz="1500">
                <a:solidFill>
                  <a:schemeClr val="dk1"/>
                </a:solidFill>
              </a:rPr>
              <a:t> with </a:t>
            </a:r>
            <a:r>
              <a:rPr lang="en" sz="1500">
                <a:solidFill>
                  <a:schemeClr val="accent2"/>
                </a:solidFill>
              </a:rPr>
              <a:t>Sialic acid</a:t>
            </a:r>
            <a:endParaRPr sz="1500">
              <a:solidFill>
                <a:schemeClr val="accent2"/>
              </a:solidFill>
            </a:endParaRPr>
          </a:p>
        </p:txBody>
      </p:sp>
      <p:pic>
        <p:nvPicPr>
          <p:cNvPr id="97" name="Google Shape;97;p17"/>
          <p:cNvPicPr preferRelativeResize="0"/>
          <p:nvPr/>
        </p:nvPicPr>
        <p:blipFill>
          <a:blip r:embed="rId7">
            <a:alphaModFix/>
          </a:blip>
          <a:stretch>
            <a:fillRect/>
          </a:stretch>
        </p:blipFill>
        <p:spPr>
          <a:xfrm>
            <a:off x="5742520" y="1707534"/>
            <a:ext cx="1156181" cy="891540"/>
          </a:xfrm>
          <a:prstGeom prst="rect">
            <a:avLst/>
          </a:prstGeom>
          <a:noFill/>
          <a:ln>
            <a:noFill/>
          </a:ln>
        </p:spPr>
      </p:pic>
      <p:pic>
        <p:nvPicPr>
          <p:cNvPr id="98" name="Google Shape;98;p17"/>
          <p:cNvPicPr preferRelativeResize="0"/>
          <p:nvPr/>
        </p:nvPicPr>
        <p:blipFill>
          <a:blip r:embed="rId8">
            <a:alphaModFix/>
          </a:blip>
          <a:stretch>
            <a:fillRect/>
          </a:stretch>
        </p:blipFill>
        <p:spPr>
          <a:xfrm>
            <a:off x="8035145" y="1707536"/>
            <a:ext cx="1249819" cy="8915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4" name="Google Shape;104;p1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5" name="Google Shape;105;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19"/>
          <p:cNvSpPr txBox="1"/>
          <p:nvPr/>
        </p:nvSpPr>
        <p:spPr>
          <a:xfrm>
            <a:off x="884567" y="112325"/>
            <a:ext cx="6652306" cy="469500"/>
          </a:xfrm>
          <a:prstGeom prst="rect">
            <a:avLst/>
          </a:prstGeom>
          <a:noFill/>
          <a:ln>
            <a:noFill/>
          </a:ln>
        </p:spPr>
        <p:txBody>
          <a:bodyPr spcFirstLastPara="1" wrap="square" lIns="68575" tIns="34275" rIns="68575" bIns="34275" anchor="ctr" anchorCtr="0">
            <a:normAutofit fontScale="77500" lnSpcReduction="2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Data Collection - Homolog Identification &amp; Alignment</a:t>
            </a:r>
            <a:endParaRPr sz="600" b="0" i="0" u="none" strike="noStrike" cap="none" dirty="0">
              <a:solidFill>
                <a:srgbClr val="000000"/>
              </a:solidFill>
              <a:latin typeface="Arial"/>
              <a:ea typeface="Arial"/>
              <a:cs typeface="Arial"/>
              <a:sym typeface="Arial"/>
            </a:endParaRPr>
          </a:p>
        </p:txBody>
      </p:sp>
      <p:sp>
        <p:nvSpPr>
          <p:cNvPr id="111" name="Google Shape;111;p19"/>
          <p:cNvSpPr txBox="1"/>
          <p:nvPr/>
        </p:nvSpPr>
        <p:spPr>
          <a:xfrm>
            <a:off x="635000" y="952500"/>
            <a:ext cx="7572300" cy="16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Data collected from United States National Institutes of Health’s Genbank (NIH; </a:t>
            </a:r>
            <a:r>
              <a:rPr lang="en" sz="1600" u="sng">
                <a:solidFill>
                  <a:schemeClr val="hlink"/>
                </a:solidFill>
                <a:hlinkClick r:id="rId4"/>
              </a:rPr>
              <a:t>ncbi.nih.nlm.gov</a:t>
            </a:r>
            <a:r>
              <a:rPr lang="en" sz="1600">
                <a:solidFill>
                  <a:schemeClr val="dk1"/>
                </a:solidFill>
              </a:rPr>
              <a:t>) and The Global Initiative to Share all Avian Influenza Data (GISAID; </a:t>
            </a:r>
            <a:r>
              <a:rPr lang="en" sz="1600" u="sng">
                <a:solidFill>
                  <a:schemeClr val="hlink"/>
                </a:solidFill>
                <a:hlinkClick r:id="rId5"/>
              </a:rPr>
              <a:t>gisaid.org</a:t>
            </a:r>
            <a:r>
              <a:rPr lang="en" sz="1600">
                <a:solidFill>
                  <a:schemeClr val="dk1"/>
                </a:solidFill>
              </a:rPr>
              <a:t>).</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HA - 9,359 nucleotide sequences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PB2 - 3,415 nucleotide sequences</a:t>
            </a:r>
            <a:endParaRPr sz="1600">
              <a:solidFill>
                <a:schemeClr val="dk1"/>
              </a:solidFill>
            </a:endParaRPr>
          </a:p>
        </p:txBody>
      </p:sp>
      <p:pic>
        <p:nvPicPr>
          <p:cNvPr id="112" name="Google Shape;112;p19" title="HA-alignment.png"/>
          <p:cNvPicPr preferRelativeResize="0"/>
          <p:nvPr/>
        </p:nvPicPr>
        <p:blipFill>
          <a:blip r:embed="rId6">
            <a:alphaModFix/>
          </a:blip>
          <a:stretch>
            <a:fillRect/>
          </a:stretch>
        </p:blipFill>
        <p:spPr>
          <a:xfrm>
            <a:off x="0" y="2571750"/>
            <a:ext cx="9143999" cy="161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0"/>
          <p:cNvSpPr txBox="1"/>
          <p:nvPr/>
        </p:nvSpPr>
        <p:spPr>
          <a:xfrm>
            <a:off x="884568" y="112325"/>
            <a:ext cx="5528400" cy="469500"/>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chemeClr val="lt1"/>
              </a:buClr>
              <a:buSzPts val="6500"/>
              <a:buFont typeface="Oswald"/>
              <a:buNone/>
            </a:pPr>
            <a:endParaRPr sz="600" b="0" i="0" u="none" strike="noStrike" cap="none">
              <a:solidFill>
                <a:srgbClr val="000000"/>
              </a:solidFill>
              <a:latin typeface="Arial"/>
              <a:ea typeface="Arial"/>
              <a:cs typeface="Arial"/>
              <a:sym typeface="Arial"/>
            </a:endParaRPr>
          </a:p>
        </p:txBody>
      </p:sp>
      <p:pic>
        <p:nvPicPr>
          <p:cNvPr id="118" name="Google Shape;118;p20"/>
          <p:cNvPicPr preferRelativeResize="0"/>
          <p:nvPr/>
        </p:nvPicPr>
        <p:blipFill>
          <a:blip r:embed="rId4">
            <a:alphaModFix/>
          </a:blip>
          <a:stretch>
            <a:fillRect/>
          </a:stretch>
        </p:blipFill>
        <p:spPr>
          <a:xfrm>
            <a:off x="556175" y="841375"/>
            <a:ext cx="2924050" cy="4302125"/>
          </a:xfrm>
          <a:prstGeom prst="rect">
            <a:avLst/>
          </a:prstGeom>
          <a:noFill/>
          <a:ln w="19050" cap="flat" cmpd="sng">
            <a:solidFill>
              <a:schemeClr val="dk2"/>
            </a:solidFill>
            <a:prstDash val="solid"/>
            <a:round/>
            <a:headEnd type="none" w="sm" len="sm"/>
            <a:tailEnd type="none" w="sm" len="sm"/>
          </a:ln>
        </p:spPr>
      </p:pic>
      <p:cxnSp>
        <p:nvCxnSpPr>
          <p:cNvPr id="119" name="Google Shape;119;p20"/>
          <p:cNvCxnSpPr/>
          <p:nvPr/>
        </p:nvCxnSpPr>
        <p:spPr>
          <a:xfrm rot="10800000" flipH="1">
            <a:off x="3516325" y="3992500"/>
            <a:ext cx="2952900" cy="809700"/>
          </a:xfrm>
          <a:prstGeom prst="straightConnector1">
            <a:avLst/>
          </a:prstGeom>
          <a:noFill/>
          <a:ln w="9525" cap="flat" cmpd="sng">
            <a:solidFill>
              <a:schemeClr val="dk2"/>
            </a:solidFill>
            <a:prstDash val="solid"/>
            <a:round/>
            <a:headEnd type="none" w="med" len="med"/>
            <a:tailEnd type="triangle" w="med" len="med"/>
          </a:ln>
        </p:spPr>
      </p:cxnSp>
      <p:cxnSp>
        <p:nvCxnSpPr>
          <p:cNvPr id="120" name="Google Shape;120;p20"/>
          <p:cNvCxnSpPr/>
          <p:nvPr/>
        </p:nvCxnSpPr>
        <p:spPr>
          <a:xfrm rot="10800000" flipH="1">
            <a:off x="3587750" y="1817825"/>
            <a:ext cx="1039800" cy="7800"/>
          </a:xfrm>
          <a:prstGeom prst="straightConnector1">
            <a:avLst/>
          </a:prstGeom>
          <a:noFill/>
          <a:ln w="9525" cap="flat" cmpd="sng">
            <a:solidFill>
              <a:schemeClr val="dk2"/>
            </a:solidFill>
            <a:prstDash val="solid"/>
            <a:round/>
            <a:headEnd type="none" w="med" len="med"/>
            <a:tailEnd type="triangle" w="med" len="med"/>
          </a:ln>
        </p:spPr>
      </p:cxnSp>
      <p:pic>
        <p:nvPicPr>
          <p:cNvPr id="121" name="Google Shape;121;p20"/>
          <p:cNvPicPr preferRelativeResize="0"/>
          <p:nvPr/>
        </p:nvPicPr>
        <p:blipFill>
          <a:blip r:embed="rId5">
            <a:alphaModFix/>
          </a:blip>
          <a:stretch>
            <a:fillRect/>
          </a:stretch>
        </p:blipFill>
        <p:spPr>
          <a:xfrm>
            <a:off x="3" y="581825"/>
            <a:ext cx="3480225" cy="2734470"/>
          </a:xfrm>
          <a:prstGeom prst="rect">
            <a:avLst/>
          </a:prstGeom>
          <a:noFill/>
          <a:ln w="19050" cap="flat" cmpd="sng">
            <a:solidFill>
              <a:schemeClr val="dk2"/>
            </a:solidFill>
            <a:prstDash val="solid"/>
            <a:round/>
            <a:headEnd type="none" w="sm" len="sm"/>
            <a:tailEnd type="none" w="sm" len="sm"/>
          </a:ln>
        </p:spPr>
      </p:pic>
      <p:pic>
        <p:nvPicPr>
          <p:cNvPr id="122" name="Google Shape;122;p20"/>
          <p:cNvPicPr preferRelativeResize="0"/>
          <p:nvPr/>
        </p:nvPicPr>
        <p:blipFill>
          <a:blip r:embed="rId6">
            <a:alphaModFix/>
          </a:blip>
          <a:stretch>
            <a:fillRect/>
          </a:stretch>
        </p:blipFill>
        <p:spPr>
          <a:xfrm>
            <a:off x="4701304" y="581825"/>
            <a:ext cx="2048408" cy="2924875"/>
          </a:xfrm>
          <a:prstGeom prst="rect">
            <a:avLst/>
          </a:prstGeom>
          <a:noFill/>
          <a:ln>
            <a:noFill/>
          </a:ln>
        </p:spPr>
      </p:pic>
      <p:pic>
        <p:nvPicPr>
          <p:cNvPr id="123" name="Google Shape;123;p20"/>
          <p:cNvPicPr preferRelativeResize="0"/>
          <p:nvPr/>
        </p:nvPicPr>
        <p:blipFill>
          <a:blip r:embed="rId7">
            <a:alphaModFix/>
          </a:blip>
          <a:stretch>
            <a:fillRect/>
          </a:stretch>
        </p:blipFill>
        <p:spPr>
          <a:xfrm>
            <a:off x="6612000" y="2011090"/>
            <a:ext cx="2532000" cy="31324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1"/>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Phylogenetic Inference</a:t>
            </a:r>
            <a:endParaRPr sz="600" b="0" i="0" u="none" strike="noStrike" cap="none">
              <a:solidFill>
                <a:srgbClr val="000000"/>
              </a:solidFill>
              <a:latin typeface="Arial"/>
              <a:ea typeface="Arial"/>
              <a:cs typeface="Arial"/>
              <a:sym typeface="Arial"/>
            </a:endParaRPr>
          </a:p>
        </p:txBody>
      </p:sp>
      <p:pic>
        <p:nvPicPr>
          <p:cNvPr id="129" name="Google Shape;129;p21" title="parsimony_tree.png"/>
          <p:cNvPicPr preferRelativeResize="0"/>
          <p:nvPr/>
        </p:nvPicPr>
        <p:blipFill>
          <a:blip r:embed="rId4">
            <a:alphaModFix/>
          </a:blip>
          <a:stretch>
            <a:fillRect/>
          </a:stretch>
        </p:blipFill>
        <p:spPr>
          <a:xfrm>
            <a:off x="298300" y="581825"/>
            <a:ext cx="8547410" cy="4561674"/>
          </a:xfrm>
          <a:prstGeom prst="rect">
            <a:avLst/>
          </a:prstGeom>
          <a:noFill/>
          <a:ln>
            <a:noFill/>
          </a:ln>
        </p:spPr>
      </p:pic>
      <p:pic>
        <p:nvPicPr>
          <p:cNvPr id="130" name="Google Shape;130;p21"/>
          <p:cNvPicPr preferRelativeResize="0"/>
          <p:nvPr/>
        </p:nvPicPr>
        <p:blipFill>
          <a:blip r:embed="rId5">
            <a:alphaModFix/>
          </a:blip>
          <a:stretch>
            <a:fillRect/>
          </a:stretch>
        </p:blipFill>
        <p:spPr>
          <a:xfrm>
            <a:off x="0" y="7620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2"/>
          <p:cNvSpPr txBox="1"/>
          <p:nvPr/>
        </p:nvSpPr>
        <p:spPr>
          <a:xfrm>
            <a:off x="884568" y="112325"/>
            <a:ext cx="6451414" cy="469500"/>
          </a:xfrm>
          <a:prstGeom prst="rect">
            <a:avLst/>
          </a:prstGeom>
          <a:noFill/>
          <a:ln>
            <a:noFill/>
          </a:ln>
        </p:spPr>
        <p:txBody>
          <a:bodyPr spcFirstLastPara="1" wrap="square" lIns="68575" tIns="34275" rIns="68575" bIns="34275" anchor="ctr" anchorCtr="0">
            <a:normAutofit fontScale="77500" lnSpcReduction="2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Natural Selection Analyses Using HyPhy (M8 model)</a:t>
            </a:r>
            <a:endParaRPr sz="600" b="0" i="0" u="none" strike="noStrike" cap="none" dirty="0">
              <a:solidFill>
                <a:srgbClr val="000000"/>
              </a:solidFill>
              <a:latin typeface="Arial"/>
              <a:ea typeface="Arial"/>
              <a:cs typeface="Arial"/>
              <a:sym typeface="Arial"/>
            </a:endParaRPr>
          </a:p>
        </p:txBody>
      </p:sp>
      <p:graphicFrame>
        <p:nvGraphicFramePr>
          <p:cNvPr id="136" name="Google Shape;136;p22"/>
          <p:cNvGraphicFramePr/>
          <p:nvPr/>
        </p:nvGraphicFramePr>
        <p:xfrm>
          <a:off x="0" y="923175"/>
          <a:ext cx="9143975" cy="4220325"/>
        </p:xfrm>
        <a:graphic>
          <a:graphicData uri="http://schemas.openxmlformats.org/drawingml/2006/table">
            <a:tbl>
              <a:tblPr>
                <a:noFill/>
                <a:tableStyleId>{5DDE1F6C-1873-4C9F-AC08-CE2E5E8FAC22}</a:tableStyleId>
              </a:tblPr>
              <a:tblGrid>
                <a:gridCol w="1417300">
                  <a:extLst>
                    <a:ext uri="{9D8B030D-6E8A-4147-A177-3AD203B41FA5}">
                      <a16:colId xmlns:a16="http://schemas.microsoft.com/office/drawing/2014/main" val="20000"/>
                    </a:ext>
                  </a:extLst>
                </a:gridCol>
                <a:gridCol w="1950725">
                  <a:extLst>
                    <a:ext uri="{9D8B030D-6E8A-4147-A177-3AD203B41FA5}">
                      <a16:colId xmlns:a16="http://schemas.microsoft.com/office/drawing/2014/main" val="20001"/>
                    </a:ext>
                  </a:extLst>
                </a:gridCol>
                <a:gridCol w="1219175">
                  <a:extLst>
                    <a:ext uri="{9D8B030D-6E8A-4147-A177-3AD203B41FA5}">
                      <a16:colId xmlns:a16="http://schemas.microsoft.com/office/drawing/2014/main" val="20002"/>
                    </a:ext>
                  </a:extLst>
                </a:gridCol>
                <a:gridCol w="2743225">
                  <a:extLst>
                    <a:ext uri="{9D8B030D-6E8A-4147-A177-3AD203B41FA5}">
                      <a16:colId xmlns:a16="http://schemas.microsoft.com/office/drawing/2014/main" val="20003"/>
                    </a:ext>
                  </a:extLst>
                </a:gridCol>
                <a:gridCol w="1813550">
                  <a:extLst>
                    <a:ext uri="{9D8B030D-6E8A-4147-A177-3AD203B41FA5}">
                      <a16:colId xmlns:a16="http://schemas.microsoft.com/office/drawing/2014/main" val="20004"/>
                    </a:ext>
                  </a:extLst>
                </a:gridCol>
              </a:tblGrid>
              <a:tr h="588175">
                <a:tc>
                  <a:txBody>
                    <a:bodyPr/>
                    <a:lstStyle/>
                    <a:p>
                      <a:pPr marL="0" lvl="0" indent="0" algn="ctr" rtl="0">
                        <a:spcBef>
                          <a:spcPts val="0"/>
                        </a:spcBef>
                        <a:spcAft>
                          <a:spcPts val="0"/>
                        </a:spcAft>
                        <a:buNone/>
                      </a:pPr>
                      <a:r>
                        <a:rPr lang="en" sz="1200" b="1"/>
                        <a:t>Protein</a:t>
                      </a:r>
                      <a:endParaRPr sz="1200" b="1"/>
                    </a:p>
                  </a:txBody>
                  <a:tcPr marL="63500" marR="63500" marT="63500" marB="63500"/>
                </a:tc>
                <a:tc>
                  <a:txBody>
                    <a:bodyPr/>
                    <a:lstStyle/>
                    <a:p>
                      <a:pPr marL="0" lvl="0" indent="0" algn="ctr" rtl="0">
                        <a:spcBef>
                          <a:spcPts val="0"/>
                        </a:spcBef>
                        <a:spcAft>
                          <a:spcPts val="0"/>
                        </a:spcAft>
                        <a:buNone/>
                      </a:pPr>
                      <a:r>
                        <a:rPr lang="en" sz="1200" b="1"/>
                        <a:t>Clade</a:t>
                      </a:r>
                      <a:endParaRPr sz="1200" b="1"/>
                    </a:p>
                  </a:txBody>
                  <a:tcPr marL="63500" marR="63500" marT="63500" marB="63500"/>
                </a:tc>
                <a:tc>
                  <a:txBody>
                    <a:bodyPr/>
                    <a:lstStyle/>
                    <a:p>
                      <a:pPr marL="0" lvl="0" indent="0" algn="ctr" rtl="0">
                        <a:spcBef>
                          <a:spcPts val="0"/>
                        </a:spcBef>
                        <a:spcAft>
                          <a:spcPts val="0"/>
                        </a:spcAft>
                        <a:buNone/>
                      </a:pPr>
                      <a:r>
                        <a:rPr lang="en" sz="1200" b="1"/>
                        <a:t>Amino Acid Site</a:t>
                      </a:r>
                      <a:endParaRPr sz="1200" b="1"/>
                    </a:p>
                  </a:txBody>
                  <a:tcPr marL="63500" marR="63500" marT="63500" marB="63500"/>
                </a:tc>
                <a:tc>
                  <a:txBody>
                    <a:bodyPr/>
                    <a:lstStyle/>
                    <a:p>
                      <a:pPr marL="0" lvl="0" indent="0" algn="ctr" rtl="0">
                        <a:spcBef>
                          <a:spcPts val="0"/>
                        </a:spcBef>
                        <a:spcAft>
                          <a:spcPts val="0"/>
                        </a:spcAft>
                        <a:buNone/>
                      </a:pPr>
                      <a:r>
                        <a:rPr lang="en" sz="1200" b="1"/>
                        <a:t>Probability</a:t>
                      </a:r>
                      <a:endParaRPr sz="1200" b="1"/>
                    </a:p>
                    <a:p>
                      <a:pPr marL="0" lvl="0" indent="0" algn="ctr" rtl="0">
                        <a:spcBef>
                          <a:spcPts val="0"/>
                        </a:spcBef>
                        <a:spcAft>
                          <a:spcPts val="0"/>
                        </a:spcAft>
                        <a:buNone/>
                      </a:pPr>
                      <a:r>
                        <a:rPr lang="en" sz="1200" b="1"/>
                        <a:t>(DN/DS &gt; 1)</a:t>
                      </a:r>
                      <a:endParaRPr sz="1200" b="1"/>
                    </a:p>
                  </a:txBody>
                  <a:tcPr marL="63500" marR="63500" marT="63500" marB="63500"/>
                </a:tc>
                <a:tc>
                  <a:txBody>
                    <a:bodyPr/>
                    <a:lstStyle/>
                    <a:p>
                      <a:pPr marL="0" lvl="0" indent="0" algn="ctr" rtl="0">
                        <a:spcBef>
                          <a:spcPts val="0"/>
                        </a:spcBef>
                        <a:spcAft>
                          <a:spcPts val="0"/>
                        </a:spcAft>
                        <a:buNone/>
                      </a:pPr>
                      <a:r>
                        <a:rPr lang="en" sz="1200" b="1"/>
                        <a:t>Mutation(s)</a:t>
                      </a:r>
                      <a:endParaRPr sz="1200" b="1"/>
                    </a:p>
                  </a:txBody>
                  <a:tcPr marL="63500" marR="63500" marT="63500" marB="63500"/>
                </a:tc>
                <a:extLst>
                  <a:ext uri="{0D108BD9-81ED-4DB2-BD59-A6C34878D82A}">
                    <a16:rowId xmlns:a16="http://schemas.microsoft.com/office/drawing/2014/main" val="10000"/>
                  </a:ext>
                </a:extLst>
              </a:tr>
              <a:tr h="1279450">
                <a:tc>
                  <a:txBody>
                    <a:bodyPr/>
                    <a:lstStyle/>
                    <a:p>
                      <a:pPr marL="0" lvl="0" indent="0" algn="ctr" rtl="0">
                        <a:spcBef>
                          <a:spcPts val="0"/>
                        </a:spcBef>
                        <a:spcAft>
                          <a:spcPts val="0"/>
                        </a:spcAft>
                        <a:buNone/>
                      </a:pPr>
                      <a:r>
                        <a:rPr lang="en" sz="1200"/>
                        <a:t>HA</a:t>
                      </a:r>
                      <a:endParaRPr sz="1200"/>
                    </a:p>
                  </a:txBody>
                  <a:tcPr marL="63500" marR="63500" marT="63500" marB="63500"/>
                </a:tc>
                <a:tc>
                  <a:txBody>
                    <a:bodyPr/>
                    <a:lstStyle/>
                    <a:p>
                      <a:pPr marL="0" lvl="0" indent="0" algn="ctr" rtl="0">
                        <a:spcBef>
                          <a:spcPts val="0"/>
                        </a:spcBef>
                        <a:spcAft>
                          <a:spcPts val="0"/>
                        </a:spcAft>
                        <a:buNone/>
                      </a:pPr>
                      <a:r>
                        <a:rPr lang="en" sz="1200"/>
                        <a:t>surrounding deceased patient infected with H5N1 in Louisiana  </a:t>
                      </a:r>
                      <a:endParaRPr sz="1200"/>
                    </a:p>
                  </a:txBody>
                  <a:tcPr marL="63500" marR="63500" marT="63500" marB="63500"/>
                </a:tc>
                <a:tc>
                  <a:txBody>
                    <a:bodyPr/>
                    <a:lstStyle/>
                    <a:p>
                      <a:pPr marL="0" lvl="0" indent="0" algn="ctr" rtl="0">
                        <a:spcBef>
                          <a:spcPts val="0"/>
                        </a:spcBef>
                        <a:spcAft>
                          <a:spcPts val="0"/>
                        </a:spcAft>
                        <a:buNone/>
                      </a:pPr>
                      <a:r>
                        <a:rPr lang="en" sz="1200"/>
                        <a:t>230</a:t>
                      </a:r>
                      <a:endParaRPr sz="1200"/>
                    </a:p>
                  </a:txBody>
                  <a:tcPr marL="63500" marR="63500" marT="63500" marB="63500"/>
                </a:tc>
                <a:tc>
                  <a:txBody>
                    <a:bodyPr/>
                    <a:lstStyle/>
                    <a:p>
                      <a:pPr marL="0" lvl="0" indent="0" algn="ctr" rtl="0">
                        <a:spcBef>
                          <a:spcPts val="0"/>
                        </a:spcBef>
                        <a:spcAft>
                          <a:spcPts val="0"/>
                        </a:spcAft>
                        <a:buNone/>
                      </a:pPr>
                      <a:r>
                        <a:rPr lang="en" sz="1200"/>
                        <a:t>0.9685961144425779</a:t>
                      </a:r>
                      <a:endParaRPr sz="1200"/>
                    </a:p>
                  </a:txBody>
                  <a:tcPr marL="63500" marR="63500" marT="63500" marB="63500"/>
                </a:tc>
                <a:tc>
                  <a:txBody>
                    <a:bodyPr/>
                    <a:lstStyle/>
                    <a:p>
                      <a:pPr marL="0" lvl="0" indent="0" algn="ctr" rtl="0">
                        <a:spcBef>
                          <a:spcPts val="0"/>
                        </a:spcBef>
                        <a:spcAft>
                          <a:spcPts val="0"/>
                        </a:spcAft>
                        <a:buNone/>
                      </a:pPr>
                      <a:r>
                        <a:rPr lang="en" sz="1200"/>
                        <a:t>A230V</a:t>
                      </a:r>
                      <a:endParaRPr sz="1200"/>
                    </a:p>
                  </a:txBody>
                  <a:tcPr marL="63500" marR="63500" marT="63500" marB="63500"/>
                </a:tc>
                <a:extLst>
                  <a:ext uri="{0D108BD9-81ED-4DB2-BD59-A6C34878D82A}">
                    <a16:rowId xmlns:a16="http://schemas.microsoft.com/office/drawing/2014/main" val="10001"/>
                  </a:ext>
                </a:extLst>
              </a:tr>
              <a:tr h="588175">
                <a:tc>
                  <a:txBody>
                    <a:bodyPr/>
                    <a:lstStyle/>
                    <a:p>
                      <a:pPr marL="0" lvl="0" indent="0" algn="ctr" rtl="0">
                        <a:spcBef>
                          <a:spcPts val="0"/>
                        </a:spcBef>
                        <a:spcAft>
                          <a:spcPts val="0"/>
                        </a:spcAft>
                        <a:buNone/>
                      </a:pPr>
                      <a:r>
                        <a:rPr lang="en" sz="1200"/>
                        <a:t>HA</a:t>
                      </a:r>
                      <a:endParaRPr sz="1200"/>
                    </a:p>
                  </a:txBody>
                  <a:tcPr marL="63500" marR="63500" marT="63500" marB="63500"/>
                </a:tc>
                <a:tc>
                  <a:txBody>
                    <a:bodyPr/>
                    <a:lstStyle/>
                    <a:p>
                      <a:pPr marL="0" lvl="0" indent="0" algn="ctr" rtl="0">
                        <a:spcBef>
                          <a:spcPts val="0"/>
                        </a:spcBef>
                        <a:spcAft>
                          <a:spcPts val="0"/>
                        </a:spcAft>
                        <a:buNone/>
                      </a:pPr>
                      <a:r>
                        <a:rPr lang="en" sz="1200"/>
                        <a:t>human-bovine-avian </a:t>
                      </a:r>
                      <a:endParaRPr sz="1200"/>
                    </a:p>
                  </a:txBody>
                  <a:tcPr marL="63500" marR="63500" marT="63500" marB="63500"/>
                </a:tc>
                <a:tc>
                  <a:txBody>
                    <a:bodyPr/>
                    <a:lstStyle/>
                    <a:p>
                      <a:pPr marL="0" lvl="0" indent="0" algn="ctr" rtl="0">
                        <a:spcBef>
                          <a:spcPts val="0"/>
                        </a:spcBef>
                        <a:spcAft>
                          <a:spcPts val="0"/>
                        </a:spcAft>
                        <a:buNone/>
                      </a:pPr>
                      <a:r>
                        <a:rPr lang="en" sz="1200"/>
                        <a:t>147</a:t>
                      </a:r>
                      <a:endParaRPr sz="1200"/>
                    </a:p>
                  </a:txBody>
                  <a:tcPr marL="63500" marR="63500" marT="63500" marB="63500"/>
                </a:tc>
                <a:tc>
                  <a:txBody>
                    <a:bodyPr/>
                    <a:lstStyle/>
                    <a:p>
                      <a:pPr marL="0" lvl="0" indent="0" algn="ctr" rtl="0">
                        <a:spcBef>
                          <a:spcPts val="0"/>
                        </a:spcBef>
                        <a:spcAft>
                          <a:spcPts val="0"/>
                        </a:spcAft>
                        <a:buNone/>
                      </a:pPr>
                      <a:r>
                        <a:rPr lang="en" sz="1200"/>
                        <a:t>0.9988807760818452</a:t>
                      </a:r>
                      <a:endParaRPr sz="1200"/>
                    </a:p>
                  </a:txBody>
                  <a:tcPr marL="63500" marR="63500" marT="63500" marB="63500"/>
                </a:tc>
                <a:tc>
                  <a:txBody>
                    <a:bodyPr/>
                    <a:lstStyle/>
                    <a:p>
                      <a:pPr marL="0" lvl="0" indent="0" algn="ctr" rtl="0">
                        <a:spcBef>
                          <a:spcPts val="0"/>
                        </a:spcBef>
                        <a:spcAft>
                          <a:spcPts val="0"/>
                        </a:spcAft>
                        <a:buNone/>
                      </a:pPr>
                      <a:r>
                        <a:rPr lang="en" sz="1200"/>
                        <a:t>V147M*</a:t>
                      </a:r>
                      <a:endParaRPr sz="1200"/>
                    </a:p>
                  </a:txBody>
                  <a:tcPr marL="63500" marR="63500" marT="63500" marB="63500"/>
                </a:tc>
                <a:extLst>
                  <a:ext uri="{0D108BD9-81ED-4DB2-BD59-A6C34878D82A}">
                    <a16:rowId xmlns:a16="http://schemas.microsoft.com/office/drawing/2014/main" val="10002"/>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292</a:t>
                      </a:r>
                      <a:endParaRPr sz="1200"/>
                    </a:p>
                  </a:txBody>
                  <a:tcPr marL="63500" marR="63500" marT="63500" marB="63500"/>
                </a:tc>
                <a:tc>
                  <a:txBody>
                    <a:bodyPr/>
                    <a:lstStyle/>
                    <a:p>
                      <a:pPr marL="0" lvl="0" indent="0" algn="ctr" rtl="0">
                        <a:spcBef>
                          <a:spcPts val="0"/>
                        </a:spcBef>
                        <a:spcAft>
                          <a:spcPts val="0"/>
                        </a:spcAft>
                        <a:buNone/>
                      </a:pPr>
                      <a:r>
                        <a:rPr lang="en" sz="1200"/>
                        <a:t>0.9922498777048648</a:t>
                      </a:r>
                      <a:endParaRPr sz="1200"/>
                    </a:p>
                  </a:txBody>
                  <a:tcPr marL="63500" marR="63500" marT="63500" marB="63500"/>
                </a:tc>
                <a:tc>
                  <a:txBody>
                    <a:bodyPr/>
                    <a:lstStyle/>
                    <a:p>
                      <a:pPr marL="0" lvl="0" indent="0" algn="ctr" rtl="0">
                        <a:spcBef>
                          <a:spcPts val="0"/>
                        </a:spcBef>
                        <a:spcAft>
                          <a:spcPts val="0"/>
                        </a:spcAft>
                        <a:buNone/>
                      </a:pPr>
                      <a:r>
                        <a:rPr lang="en" sz="1200"/>
                        <a:t>I292L/V/T/M</a:t>
                      </a:r>
                      <a:endParaRPr sz="1200"/>
                    </a:p>
                  </a:txBody>
                  <a:tcPr marL="63500" marR="63500" marT="63500" marB="63500"/>
                </a:tc>
                <a:extLst>
                  <a:ext uri="{0D108BD9-81ED-4DB2-BD59-A6C34878D82A}">
                    <a16:rowId xmlns:a16="http://schemas.microsoft.com/office/drawing/2014/main" val="10003"/>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344</a:t>
                      </a:r>
                      <a:endParaRPr sz="1200"/>
                    </a:p>
                  </a:txBody>
                  <a:tcPr marL="63500" marR="63500" marT="63500" marB="63500"/>
                </a:tc>
                <a:tc>
                  <a:txBody>
                    <a:bodyPr/>
                    <a:lstStyle/>
                    <a:p>
                      <a:pPr marL="0" lvl="0" indent="0" algn="ctr" rtl="0">
                        <a:spcBef>
                          <a:spcPts val="0"/>
                        </a:spcBef>
                        <a:spcAft>
                          <a:spcPts val="0"/>
                        </a:spcAft>
                        <a:buNone/>
                      </a:pPr>
                      <a:r>
                        <a:rPr lang="en" sz="1200"/>
                        <a:t>0.9999928310390789</a:t>
                      </a:r>
                      <a:endParaRPr sz="1200"/>
                    </a:p>
                  </a:txBody>
                  <a:tcPr marL="63500" marR="63500" marT="63500" marB="63500"/>
                </a:tc>
                <a:tc>
                  <a:txBody>
                    <a:bodyPr/>
                    <a:lstStyle/>
                    <a:p>
                      <a:pPr marL="0" lvl="0" indent="0" algn="ctr" rtl="0">
                        <a:spcBef>
                          <a:spcPts val="0"/>
                        </a:spcBef>
                        <a:spcAft>
                          <a:spcPts val="0"/>
                        </a:spcAft>
                        <a:buNone/>
                      </a:pPr>
                      <a:r>
                        <a:rPr lang="en" sz="1200"/>
                        <a:t>V344M/A/I</a:t>
                      </a:r>
                      <a:endParaRPr sz="1200"/>
                    </a:p>
                  </a:txBody>
                  <a:tcPr marL="63500" marR="63500" marT="63500" marB="63500"/>
                </a:tc>
                <a:extLst>
                  <a:ext uri="{0D108BD9-81ED-4DB2-BD59-A6C34878D82A}">
                    <a16:rowId xmlns:a16="http://schemas.microsoft.com/office/drawing/2014/main" val="10004"/>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627</a:t>
                      </a:r>
                      <a:endParaRPr sz="1200"/>
                    </a:p>
                  </a:txBody>
                  <a:tcPr marL="63500" marR="63500" marT="63500" marB="63500"/>
                </a:tc>
                <a:tc>
                  <a:txBody>
                    <a:bodyPr/>
                    <a:lstStyle/>
                    <a:p>
                      <a:pPr marL="0" lvl="0" indent="0" algn="ctr" rtl="0">
                        <a:spcBef>
                          <a:spcPts val="0"/>
                        </a:spcBef>
                        <a:spcAft>
                          <a:spcPts val="0"/>
                        </a:spcAft>
                        <a:buNone/>
                      </a:pPr>
                      <a:r>
                        <a:rPr lang="en" sz="1200"/>
                        <a:t>0.9999895456621494</a:t>
                      </a:r>
                      <a:endParaRPr sz="1200"/>
                    </a:p>
                  </a:txBody>
                  <a:tcPr marL="63500" marR="63500" marT="63500" marB="63500"/>
                </a:tc>
                <a:tc>
                  <a:txBody>
                    <a:bodyPr/>
                    <a:lstStyle/>
                    <a:p>
                      <a:pPr marL="0" lvl="0" indent="0" algn="ctr" rtl="0">
                        <a:spcBef>
                          <a:spcPts val="0"/>
                        </a:spcBef>
                        <a:spcAft>
                          <a:spcPts val="0"/>
                        </a:spcAft>
                        <a:buNone/>
                      </a:pPr>
                      <a:r>
                        <a:rPr lang="en" sz="1200"/>
                        <a:t>E627K/V*</a:t>
                      </a:r>
                      <a:endParaRPr sz="1200"/>
                    </a:p>
                  </a:txBody>
                  <a:tcPr marL="63500" marR="63500" marT="63500" marB="63500"/>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462</TotalTime>
  <Words>3051</Words>
  <Application>Microsoft Macintosh PowerPoint</Application>
  <PresentationFormat>On-screen Show (16:9)</PresentationFormat>
  <Paragraphs>133</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Inter SemiBold</vt:lpstr>
      <vt:lpstr>Arial</vt:lpstr>
      <vt:lpstr>Inter</vt:lpstr>
      <vt:lpstr>Oswald</vt:lpstr>
      <vt:lpstr>Simple Light</vt:lpstr>
      <vt:lpstr>H5N1 Influenza A is now promiscuous in host range and has improved replication in mammals  Author: Sayal Guirales-Medrano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Sayal Guirales Medrano</cp:lastModifiedBy>
  <cp:revision>3</cp:revision>
  <dcterms:modified xsi:type="dcterms:W3CDTF">2025-09-10T22:08:28Z</dcterms:modified>
</cp:coreProperties>
</file>